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43" r:id="rId1"/>
  </p:sldMasterIdLst>
  <p:notesMasterIdLst>
    <p:notesMasterId r:id="rId7"/>
  </p:notesMasterIdLst>
  <p:sldIdLst>
    <p:sldId id="256" r:id="rId2"/>
    <p:sldId id="257" r:id="rId3"/>
    <p:sldId id="259" r:id="rId4"/>
    <p:sldId id="258"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4256"/>
  </p:normalViewPr>
  <p:slideViewPr>
    <p:cSldViewPr snapToGrid="0" snapToObjects="1">
      <p:cViewPr>
        <p:scale>
          <a:sx n="75" d="100"/>
          <a:sy n="75" d="100"/>
        </p:scale>
        <p:origin x="76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535EC-CCA9-4AA3-A240-737430A804F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63098B1-973D-4843-98E1-A2FAA9344C64}">
      <dgm:prSet/>
      <dgm:spPr/>
      <dgm:t>
        <a:bodyPr/>
        <a:lstStyle/>
        <a:p>
          <a:pPr>
            <a:lnSpc>
              <a:spcPct val="100000"/>
            </a:lnSpc>
          </a:pPr>
          <a:r>
            <a:rPr lang="en-SG" b="0" i="0" dirty="0"/>
            <a:t>The number of people </a:t>
          </a:r>
          <a:br>
            <a:rPr lang="en-SG" b="0" i="0" dirty="0"/>
          </a:br>
          <a:r>
            <a:rPr lang="en-SG" b="0" i="0" dirty="0"/>
            <a:t>who work from home </a:t>
          </a:r>
          <a:br>
            <a:rPr lang="en-SG" b="0" i="0" dirty="0"/>
          </a:br>
          <a:r>
            <a:rPr lang="en-SG" b="0" i="0" dirty="0"/>
            <a:t>has increased by 140% since 2005</a:t>
          </a:r>
          <a:endParaRPr lang="en-US" b="0" dirty="0"/>
        </a:p>
      </dgm:t>
    </dgm:pt>
    <dgm:pt modelId="{D3F83B90-0A9C-43B9-B59F-630A7AE9DDB8}" type="parTrans" cxnId="{FCC22195-9FD4-4F43-8BC0-243D1D61102A}">
      <dgm:prSet/>
      <dgm:spPr/>
      <dgm:t>
        <a:bodyPr/>
        <a:lstStyle/>
        <a:p>
          <a:endParaRPr lang="en-US"/>
        </a:p>
      </dgm:t>
    </dgm:pt>
    <dgm:pt modelId="{2C331582-E928-4960-AD5D-6B169763AD9F}" type="sibTrans" cxnId="{FCC22195-9FD4-4F43-8BC0-243D1D61102A}">
      <dgm:prSet/>
      <dgm:spPr/>
      <dgm:t>
        <a:bodyPr/>
        <a:lstStyle/>
        <a:p>
          <a:pPr>
            <a:lnSpc>
              <a:spcPct val="100000"/>
            </a:lnSpc>
          </a:pPr>
          <a:endParaRPr lang="en-US"/>
        </a:p>
      </dgm:t>
    </dgm:pt>
    <dgm:pt modelId="{981B1D10-544F-4404-A54A-81358E06DA62}">
      <dgm:prSet/>
      <dgm:spPr/>
      <dgm:t>
        <a:bodyPr/>
        <a:lstStyle/>
        <a:p>
          <a:pPr>
            <a:lnSpc>
              <a:spcPct val="100000"/>
            </a:lnSpc>
          </a:pPr>
          <a:r>
            <a:rPr lang="en-US" dirty="0"/>
            <a:t>No physical separation between work and leisure time (lack of distinction)</a:t>
          </a:r>
        </a:p>
      </dgm:t>
    </dgm:pt>
    <dgm:pt modelId="{8A573A96-945B-4B76-B2BF-9E23F05F0510}" type="parTrans" cxnId="{4165F1F9-E84C-4B9E-BE11-30595DCF4E89}">
      <dgm:prSet/>
      <dgm:spPr/>
      <dgm:t>
        <a:bodyPr/>
        <a:lstStyle/>
        <a:p>
          <a:endParaRPr lang="en-US"/>
        </a:p>
      </dgm:t>
    </dgm:pt>
    <dgm:pt modelId="{5A60C96B-37EB-4481-8B96-4F8BCAEDA01B}" type="sibTrans" cxnId="{4165F1F9-E84C-4B9E-BE11-30595DCF4E89}">
      <dgm:prSet/>
      <dgm:spPr/>
      <dgm:t>
        <a:bodyPr/>
        <a:lstStyle/>
        <a:p>
          <a:pPr>
            <a:lnSpc>
              <a:spcPct val="100000"/>
            </a:lnSpc>
          </a:pPr>
          <a:endParaRPr lang="en-US"/>
        </a:p>
      </dgm:t>
    </dgm:pt>
    <dgm:pt modelId="{27285367-F518-44E2-BB5B-F78E2E100A10}">
      <dgm:prSet/>
      <dgm:spPr/>
      <dgm:t>
        <a:bodyPr/>
        <a:lstStyle/>
        <a:p>
          <a:pPr>
            <a:lnSpc>
              <a:spcPct val="100000"/>
            </a:lnSpc>
          </a:pPr>
          <a:r>
            <a:rPr lang="en-SG" b="0" i="0" dirty="0"/>
            <a:t>Brainstorming is the most challenging type of meeting when it comes to remote work</a:t>
          </a:r>
          <a:endParaRPr lang="en-US" b="0" dirty="0"/>
        </a:p>
      </dgm:t>
    </dgm:pt>
    <dgm:pt modelId="{EC67B8BA-4DDD-4C36-AC96-2AA3C7346A1B}" type="parTrans" cxnId="{ACF4E224-B24F-451A-BECE-E3BABF595635}">
      <dgm:prSet/>
      <dgm:spPr/>
      <dgm:t>
        <a:bodyPr/>
        <a:lstStyle/>
        <a:p>
          <a:endParaRPr lang="en-US"/>
        </a:p>
      </dgm:t>
    </dgm:pt>
    <dgm:pt modelId="{EC4A10E0-B81E-4805-A386-70DD00763A17}" type="sibTrans" cxnId="{ACF4E224-B24F-451A-BECE-E3BABF595635}">
      <dgm:prSet/>
      <dgm:spPr/>
      <dgm:t>
        <a:bodyPr/>
        <a:lstStyle/>
        <a:p>
          <a:pPr>
            <a:lnSpc>
              <a:spcPct val="100000"/>
            </a:lnSpc>
          </a:pPr>
          <a:endParaRPr lang="en-US"/>
        </a:p>
      </dgm:t>
    </dgm:pt>
    <dgm:pt modelId="{3B509073-510A-4CE2-B3E6-FC76E5B55164}">
      <dgm:prSet/>
      <dgm:spPr/>
      <dgm:t>
        <a:bodyPr/>
        <a:lstStyle/>
        <a:p>
          <a:pPr>
            <a:lnSpc>
              <a:spcPct val="100000"/>
            </a:lnSpc>
          </a:pPr>
          <a:r>
            <a:rPr lang="en-US" dirty="0"/>
            <a:t>Security risks and data leaks are a greater threat now that CPUs/users are away from the office space</a:t>
          </a:r>
        </a:p>
      </dgm:t>
    </dgm:pt>
    <dgm:pt modelId="{3C2C5C3A-04EC-408E-B621-709BCB7604C6}" type="parTrans" cxnId="{ACA626D4-F019-4AE0-851B-04C6A21E91F6}">
      <dgm:prSet/>
      <dgm:spPr/>
      <dgm:t>
        <a:bodyPr/>
        <a:lstStyle/>
        <a:p>
          <a:endParaRPr lang="en-US"/>
        </a:p>
      </dgm:t>
    </dgm:pt>
    <dgm:pt modelId="{B1F4BF48-5832-413E-98D7-ECEDD2C29A36}" type="sibTrans" cxnId="{ACA626D4-F019-4AE0-851B-04C6A21E91F6}">
      <dgm:prSet/>
      <dgm:spPr/>
      <dgm:t>
        <a:bodyPr/>
        <a:lstStyle/>
        <a:p>
          <a:endParaRPr lang="en-US"/>
        </a:p>
      </dgm:t>
    </dgm:pt>
    <dgm:pt modelId="{E0C04838-0923-4A07-AFC4-CEED307062BA}" type="pres">
      <dgm:prSet presAssocID="{8F1535EC-CCA9-4AA3-A240-737430A804F3}" presName="root" presStyleCnt="0">
        <dgm:presLayoutVars>
          <dgm:dir/>
          <dgm:resizeHandles val="exact"/>
        </dgm:presLayoutVars>
      </dgm:prSet>
      <dgm:spPr/>
    </dgm:pt>
    <dgm:pt modelId="{7AC242F9-DE96-477A-812B-D4A86CF3A76A}" type="pres">
      <dgm:prSet presAssocID="{8F1535EC-CCA9-4AA3-A240-737430A804F3}" presName="container" presStyleCnt="0">
        <dgm:presLayoutVars>
          <dgm:dir/>
          <dgm:resizeHandles val="exact"/>
        </dgm:presLayoutVars>
      </dgm:prSet>
      <dgm:spPr/>
    </dgm:pt>
    <dgm:pt modelId="{939233A3-C433-4063-B74C-99E32749DED0}" type="pres">
      <dgm:prSet presAssocID="{363098B1-973D-4843-98E1-A2FAA9344C64}" presName="compNode" presStyleCnt="0"/>
      <dgm:spPr/>
    </dgm:pt>
    <dgm:pt modelId="{E15203C4-BA44-4FB6-987B-6E59A18AC9B2}" type="pres">
      <dgm:prSet presAssocID="{363098B1-973D-4843-98E1-A2FAA9344C64}" presName="iconBgRect" presStyleLbl="bgShp" presStyleIdx="0" presStyleCnt="4"/>
      <dgm:spPr/>
    </dgm:pt>
    <dgm:pt modelId="{C85986BD-D4FA-4B85-B47C-1D5AA77A8C29}" type="pres">
      <dgm:prSet presAssocID="{363098B1-973D-4843-98E1-A2FAA9344C6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9E265528-E46F-4821-AE40-FBB01C91CFF3}" type="pres">
      <dgm:prSet presAssocID="{363098B1-973D-4843-98E1-A2FAA9344C64}" presName="spaceRect" presStyleCnt="0"/>
      <dgm:spPr/>
    </dgm:pt>
    <dgm:pt modelId="{730F5701-98EE-4A0E-B4BA-F222F5744706}" type="pres">
      <dgm:prSet presAssocID="{363098B1-973D-4843-98E1-A2FAA9344C64}" presName="textRect" presStyleLbl="revTx" presStyleIdx="0" presStyleCnt="4">
        <dgm:presLayoutVars>
          <dgm:chMax val="1"/>
          <dgm:chPref val="1"/>
        </dgm:presLayoutVars>
      </dgm:prSet>
      <dgm:spPr/>
    </dgm:pt>
    <dgm:pt modelId="{6ACAE73A-99D2-4E8B-B2F0-5D4E9119A34F}" type="pres">
      <dgm:prSet presAssocID="{2C331582-E928-4960-AD5D-6B169763AD9F}" presName="sibTrans" presStyleLbl="sibTrans2D1" presStyleIdx="0" presStyleCnt="0"/>
      <dgm:spPr/>
    </dgm:pt>
    <dgm:pt modelId="{10A01ACC-D97C-4A17-8695-56F0AF8C3B74}" type="pres">
      <dgm:prSet presAssocID="{981B1D10-544F-4404-A54A-81358E06DA62}" presName="compNode" presStyleCnt="0"/>
      <dgm:spPr/>
    </dgm:pt>
    <dgm:pt modelId="{38EF10FC-825A-4AF6-850F-38B39C021A64}" type="pres">
      <dgm:prSet presAssocID="{981B1D10-544F-4404-A54A-81358E06DA62}" presName="iconBgRect" presStyleLbl="bgShp" presStyleIdx="1" presStyleCnt="4"/>
      <dgm:spPr/>
    </dgm:pt>
    <dgm:pt modelId="{D3CF7A44-DC8F-4157-82EC-1631EA17CD47}" type="pres">
      <dgm:prSet presAssocID="{981B1D10-544F-4404-A54A-81358E06DA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house scene"/>
        </a:ext>
      </dgm:extLst>
    </dgm:pt>
    <dgm:pt modelId="{B62930EA-6B86-436E-A016-B45F24EE8C87}" type="pres">
      <dgm:prSet presAssocID="{981B1D10-544F-4404-A54A-81358E06DA62}" presName="spaceRect" presStyleCnt="0"/>
      <dgm:spPr/>
    </dgm:pt>
    <dgm:pt modelId="{3F783992-1B53-44A2-AAF8-B705BCDFDF5B}" type="pres">
      <dgm:prSet presAssocID="{981B1D10-544F-4404-A54A-81358E06DA62}" presName="textRect" presStyleLbl="revTx" presStyleIdx="1" presStyleCnt="4">
        <dgm:presLayoutVars>
          <dgm:chMax val="1"/>
          <dgm:chPref val="1"/>
        </dgm:presLayoutVars>
      </dgm:prSet>
      <dgm:spPr/>
    </dgm:pt>
    <dgm:pt modelId="{543D8E0E-FDE0-4469-87A4-249DDB06BA11}" type="pres">
      <dgm:prSet presAssocID="{5A60C96B-37EB-4481-8B96-4F8BCAEDA01B}" presName="sibTrans" presStyleLbl="sibTrans2D1" presStyleIdx="0" presStyleCnt="0"/>
      <dgm:spPr/>
    </dgm:pt>
    <dgm:pt modelId="{A001F397-612F-4992-9D6B-3B00CD3BC1F4}" type="pres">
      <dgm:prSet presAssocID="{27285367-F518-44E2-BB5B-F78E2E100A10}" presName="compNode" presStyleCnt="0"/>
      <dgm:spPr/>
    </dgm:pt>
    <dgm:pt modelId="{3A63253D-B833-4D4C-A511-CE7AB07320D1}" type="pres">
      <dgm:prSet presAssocID="{27285367-F518-44E2-BB5B-F78E2E100A10}" presName="iconBgRect" presStyleLbl="bgShp" presStyleIdx="2" presStyleCnt="4"/>
      <dgm:spPr/>
    </dgm:pt>
    <dgm:pt modelId="{2C413026-E4EB-4455-8D4F-648F03B7374C}" type="pres">
      <dgm:prSet presAssocID="{27285367-F518-44E2-BB5B-F78E2E100A1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8F9B2FBE-B159-443F-B7D1-F1287E2055FB}" type="pres">
      <dgm:prSet presAssocID="{27285367-F518-44E2-BB5B-F78E2E100A10}" presName="spaceRect" presStyleCnt="0"/>
      <dgm:spPr/>
    </dgm:pt>
    <dgm:pt modelId="{74B6C87C-DD3A-4E78-A233-6671C680B7CB}" type="pres">
      <dgm:prSet presAssocID="{27285367-F518-44E2-BB5B-F78E2E100A10}" presName="textRect" presStyleLbl="revTx" presStyleIdx="2" presStyleCnt="4">
        <dgm:presLayoutVars>
          <dgm:chMax val="1"/>
          <dgm:chPref val="1"/>
        </dgm:presLayoutVars>
      </dgm:prSet>
      <dgm:spPr/>
    </dgm:pt>
    <dgm:pt modelId="{52709C2A-5A02-436E-9D88-B60E00D91D53}" type="pres">
      <dgm:prSet presAssocID="{EC4A10E0-B81E-4805-A386-70DD00763A17}" presName="sibTrans" presStyleLbl="sibTrans2D1" presStyleIdx="0" presStyleCnt="0"/>
      <dgm:spPr/>
    </dgm:pt>
    <dgm:pt modelId="{54F17181-1F04-4B53-A028-683F309D6858}" type="pres">
      <dgm:prSet presAssocID="{3B509073-510A-4CE2-B3E6-FC76E5B55164}" presName="compNode" presStyleCnt="0"/>
      <dgm:spPr/>
    </dgm:pt>
    <dgm:pt modelId="{36F1D73A-86BD-43A0-B3E6-1DDDC05CFB56}" type="pres">
      <dgm:prSet presAssocID="{3B509073-510A-4CE2-B3E6-FC76E5B55164}" presName="iconBgRect" presStyleLbl="bgShp" presStyleIdx="3" presStyleCnt="4"/>
      <dgm:spPr/>
    </dgm:pt>
    <dgm:pt modelId="{7F7ECA7E-BCF1-43A7-B4DA-8BF668883727}" type="pres">
      <dgm:prSet presAssocID="{3B509073-510A-4CE2-B3E6-FC76E5B551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0A44B69A-5C77-486A-B905-E560EC72A462}" type="pres">
      <dgm:prSet presAssocID="{3B509073-510A-4CE2-B3E6-FC76E5B55164}" presName="spaceRect" presStyleCnt="0"/>
      <dgm:spPr/>
    </dgm:pt>
    <dgm:pt modelId="{3FF07265-EFA9-47F8-AA8B-9CFA7208EEB7}" type="pres">
      <dgm:prSet presAssocID="{3B509073-510A-4CE2-B3E6-FC76E5B55164}" presName="textRect" presStyleLbl="revTx" presStyleIdx="3" presStyleCnt="4">
        <dgm:presLayoutVars>
          <dgm:chMax val="1"/>
          <dgm:chPref val="1"/>
        </dgm:presLayoutVars>
      </dgm:prSet>
      <dgm:spPr/>
    </dgm:pt>
  </dgm:ptLst>
  <dgm:cxnLst>
    <dgm:cxn modelId="{8DEDDD14-19E8-6948-B0DF-CF4E965DC982}" type="presOf" srcId="{5A60C96B-37EB-4481-8B96-4F8BCAEDA01B}" destId="{543D8E0E-FDE0-4469-87A4-249DDB06BA11}" srcOrd="0" destOrd="0" presId="urn:microsoft.com/office/officeart/2018/2/layout/IconCircleList"/>
    <dgm:cxn modelId="{25EC6115-EBE5-CE46-9A15-DA8891E19524}" type="presOf" srcId="{3B509073-510A-4CE2-B3E6-FC76E5B55164}" destId="{3FF07265-EFA9-47F8-AA8B-9CFA7208EEB7}" srcOrd="0" destOrd="0" presId="urn:microsoft.com/office/officeart/2018/2/layout/IconCircleList"/>
    <dgm:cxn modelId="{ACF4E224-B24F-451A-BECE-E3BABF595635}" srcId="{8F1535EC-CCA9-4AA3-A240-737430A804F3}" destId="{27285367-F518-44E2-BB5B-F78E2E100A10}" srcOrd="2" destOrd="0" parTransId="{EC67B8BA-4DDD-4C36-AC96-2AA3C7346A1B}" sibTransId="{EC4A10E0-B81E-4805-A386-70DD00763A17}"/>
    <dgm:cxn modelId="{DFCFA639-6257-4345-B75C-1A644D4EC8BD}" type="presOf" srcId="{EC4A10E0-B81E-4805-A386-70DD00763A17}" destId="{52709C2A-5A02-436E-9D88-B60E00D91D53}" srcOrd="0" destOrd="0" presId="urn:microsoft.com/office/officeart/2018/2/layout/IconCircleList"/>
    <dgm:cxn modelId="{C95D9154-699F-304A-944A-32EEB37FFD49}" type="presOf" srcId="{363098B1-973D-4843-98E1-A2FAA9344C64}" destId="{730F5701-98EE-4A0E-B4BA-F222F5744706}" srcOrd="0" destOrd="0" presId="urn:microsoft.com/office/officeart/2018/2/layout/IconCircleList"/>
    <dgm:cxn modelId="{BFE7585C-7C88-A34F-8117-17652ED1BE8E}" type="presOf" srcId="{981B1D10-544F-4404-A54A-81358E06DA62}" destId="{3F783992-1B53-44A2-AAF8-B705BCDFDF5B}" srcOrd="0" destOrd="0" presId="urn:microsoft.com/office/officeart/2018/2/layout/IconCircleList"/>
    <dgm:cxn modelId="{C8CDCD83-E924-3F4B-B530-719D58AAAF02}" type="presOf" srcId="{2C331582-E928-4960-AD5D-6B169763AD9F}" destId="{6ACAE73A-99D2-4E8B-B2F0-5D4E9119A34F}" srcOrd="0" destOrd="0" presId="urn:microsoft.com/office/officeart/2018/2/layout/IconCircleList"/>
    <dgm:cxn modelId="{E8C34485-9477-EE4C-A384-DFB6BBED6277}" type="presOf" srcId="{27285367-F518-44E2-BB5B-F78E2E100A10}" destId="{74B6C87C-DD3A-4E78-A233-6671C680B7CB}" srcOrd="0" destOrd="0" presId="urn:microsoft.com/office/officeart/2018/2/layout/IconCircleList"/>
    <dgm:cxn modelId="{FCC22195-9FD4-4F43-8BC0-243D1D61102A}" srcId="{8F1535EC-CCA9-4AA3-A240-737430A804F3}" destId="{363098B1-973D-4843-98E1-A2FAA9344C64}" srcOrd="0" destOrd="0" parTransId="{D3F83B90-0A9C-43B9-B59F-630A7AE9DDB8}" sibTransId="{2C331582-E928-4960-AD5D-6B169763AD9F}"/>
    <dgm:cxn modelId="{ACA626D4-F019-4AE0-851B-04C6A21E91F6}" srcId="{8F1535EC-CCA9-4AA3-A240-737430A804F3}" destId="{3B509073-510A-4CE2-B3E6-FC76E5B55164}" srcOrd="3" destOrd="0" parTransId="{3C2C5C3A-04EC-408E-B621-709BCB7604C6}" sibTransId="{B1F4BF48-5832-413E-98D7-ECEDD2C29A36}"/>
    <dgm:cxn modelId="{5D468EEF-7E8F-6247-ABA9-915B3226ABB0}" type="presOf" srcId="{8F1535EC-CCA9-4AA3-A240-737430A804F3}" destId="{E0C04838-0923-4A07-AFC4-CEED307062BA}" srcOrd="0" destOrd="0" presId="urn:microsoft.com/office/officeart/2018/2/layout/IconCircleList"/>
    <dgm:cxn modelId="{4165F1F9-E84C-4B9E-BE11-30595DCF4E89}" srcId="{8F1535EC-CCA9-4AA3-A240-737430A804F3}" destId="{981B1D10-544F-4404-A54A-81358E06DA62}" srcOrd="1" destOrd="0" parTransId="{8A573A96-945B-4B76-B2BF-9E23F05F0510}" sibTransId="{5A60C96B-37EB-4481-8B96-4F8BCAEDA01B}"/>
    <dgm:cxn modelId="{46CBCB59-2A68-BC40-AF6A-4151699B000B}" type="presParOf" srcId="{E0C04838-0923-4A07-AFC4-CEED307062BA}" destId="{7AC242F9-DE96-477A-812B-D4A86CF3A76A}" srcOrd="0" destOrd="0" presId="urn:microsoft.com/office/officeart/2018/2/layout/IconCircleList"/>
    <dgm:cxn modelId="{392111A4-3662-0A46-84B8-428E06523B0D}" type="presParOf" srcId="{7AC242F9-DE96-477A-812B-D4A86CF3A76A}" destId="{939233A3-C433-4063-B74C-99E32749DED0}" srcOrd="0" destOrd="0" presId="urn:microsoft.com/office/officeart/2018/2/layout/IconCircleList"/>
    <dgm:cxn modelId="{53F2E9F1-E4BE-B44A-846B-91FECFEE17C5}" type="presParOf" srcId="{939233A3-C433-4063-B74C-99E32749DED0}" destId="{E15203C4-BA44-4FB6-987B-6E59A18AC9B2}" srcOrd="0" destOrd="0" presId="urn:microsoft.com/office/officeart/2018/2/layout/IconCircleList"/>
    <dgm:cxn modelId="{379619ED-8A26-B14F-8F22-9A1D10D73FA1}" type="presParOf" srcId="{939233A3-C433-4063-B74C-99E32749DED0}" destId="{C85986BD-D4FA-4B85-B47C-1D5AA77A8C29}" srcOrd="1" destOrd="0" presId="urn:microsoft.com/office/officeart/2018/2/layout/IconCircleList"/>
    <dgm:cxn modelId="{8887EC4C-5E5E-0245-AF50-6EFB356E28C0}" type="presParOf" srcId="{939233A3-C433-4063-B74C-99E32749DED0}" destId="{9E265528-E46F-4821-AE40-FBB01C91CFF3}" srcOrd="2" destOrd="0" presId="urn:microsoft.com/office/officeart/2018/2/layout/IconCircleList"/>
    <dgm:cxn modelId="{DFC02E1A-8402-564E-917F-D155F3E8057F}" type="presParOf" srcId="{939233A3-C433-4063-B74C-99E32749DED0}" destId="{730F5701-98EE-4A0E-B4BA-F222F5744706}" srcOrd="3" destOrd="0" presId="urn:microsoft.com/office/officeart/2018/2/layout/IconCircleList"/>
    <dgm:cxn modelId="{2DAD4881-7B59-BC45-870B-A7AF7C1573D5}" type="presParOf" srcId="{7AC242F9-DE96-477A-812B-D4A86CF3A76A}" destId="{6ACAE73A-99D2-4E8B-B2F0-5D4E9119A34F}" srcOrd="1" destOrd="0" presId="urn:microsoft.com/office/officeart/2018/2/layout/IconCircleList"/>
    <dgm:cxn modelId="{A5C9B26A-728C-4D45-91FF-72C6E60E6183}" type="presParOf" srcId="{7AC242F9-DE96-477A-812B-D4A86CF3A76A}" destId="{10A01ACC-D97C-4A17-8695-56F0AF8C3B74}" srcOrd="2" destOrd="0" presId="urn:microsoft.com/office/officeart/2018/2/layout/IconCircleList"/>
    <dgm:cxn modelId="{DA4F91DC-8026-8742-A894-78799148E2DF}" type="presParOf" srcId="{10A01ACC-D97C-4A17-8695-56F0AF8C3B74}" destId="{38EF10FC-825A-4AF6-850F-38B39C021A64}" srcOrd="0" destOrd="0" presId="urn:microsoft.com/office/officeart/2018/2/layout/IconCircleList"/>
    <dgm:cxn modelId="{5C4EA5A2-D71D-A64B-9B6A-E3628A0ECC14}" type="presParOf" srcId="{10A01ACC-D97C-4A17-8695-56F0AF8C3B74}" destId="{D3CF7A44-DC8F-4157-82EC-1631EA17CD47}" srcOrd="1" destOrd="0" presId="urn:microsoft.com/office/officeart/2018/2/layout/IconCircleList"/>
    <dgm:cxn modelId="{FE312111-EA29-2246-B5F6-C960EAB4CB53}" type="presParOf" srcId="{10A01ACC-D97C-4A17-8695-56F0AF8C3B74}" destId="{B62930EA-6B86-436E-A016-B45F24EE8C87}" srcOrd="2" destOrd="0" presId="urn:microsoft.com/office/officeart/2018/2/layout/IconCircleList"/>
    <dgm:cxn modelId="{87E07B01-D8EE-6D4F-8AD5-FF78E61F97FF}" type="presParOf" srcId="{10A01ACC-D97C-4A17-8695-56F0AF8C3B74}" destId="{3F783992-1B53-44A2-AAF8-B705BCDFDF5B}" srcOrd="3" destOrd="0" presId="urn:microsoft.com/office/officeart/2018/2/layout/IconCircleList"/>
    <dgm:cxn modelId="{B6F38858-A8C2-364A-BB4C-3B6F2821C5D5}" type="presParOf" srcId="{7AC242F9-DE96-477A-812B-D4A86CF3A76A}" destId="{543D8E0E-FDE0-4469-87A4-249DDB06BA11}" srcOrd="3" destOrd="0" presId="urn:microsoft.com/office/officeart/2018/2/layout/IconCircleList"/>
    <dgm:cxn modelId="{E923483D-BABA-9445-B98B-DBFC8A16225F}" type="presParOf" srcId="{7AC242F9-DE96-477A-812B-D4A86CF3A76A}" destId="{A001F397-612F-4992-9D6B-3B00CD3BC1F4}" srcOrd="4" destOrd="0" presId="urn:microsoft.com/office/officeart/2018/2/layout/IconCircleList"/>
    <dgm:cxn modelId="{540EFCED-F737-DE42-9A72-51E8B0B442BC}" type="presParOf" srcId="{A001F397-612F-4992-9D6B-3B00CD3BC1F4}" destId="{3A63253D-B833-4D4C-A511-CE7AB07320D1}" srcOrd="0" destOrd="0" presId="urn:microsoft.com/office/officeart/2018/2/layout/IconCircleList"/>
    <dgm:cxn modelId="{FACAB79E-C96B-4E47-9C1A-AD2EB356B2A7}" type="presParOf" srcId="{A001F397-612F-4992-9D6B-3B00CD3BC1F4}" destId="{2C413026-E4EB-4455-8D4F-648F03B7374C}" srcOrd="1" destOrd="0" presId="urn:microsoft.com/office/officeart/2018/2/layout/IconCircleList"/>
    <dgm:cxn modelId="{0C3100E3-9D5E-3B41-8900-E7699A6CCC0C}" type="presParOf" srcId="{A001F397-612F-4992-9D6B-3B00CD3BC1F4}" destId="{8F9B2FBE-B159-443F-B7D1-F1287E2055FB}" srcOrd="2" destOrd="0" presId="urn:microsoft.com/office/officeart/2018/2/layout/IconCircleList"/>
    <dgm:cxn modelId="{579B34B4-D33C-1041-9DCE-8A6E067735B0}" type="presParOf" srcId="{A001F397-612F-4992-9D6B-3B00CD3BC1F4}" destId="{74B6C87C-DD3A-4E78-A233-6671C680B7CB}" srcOrd="3" destOrd="0" presId="urn:microsoft.com/office/officeart/2018/2/layout/IconCircleList"/>
    <dgm:cxn modelId="{FAAD7F7A-D521-4242-8A1F-0C0E74203BE1}" type="presParOf" srcId="{7AC242F9-DE96-477A-812B-D4A86CF3A76A}" destId="{52709C2A-5A02-436E-9D88-B60E00D91D53}" srcOrd="5" destOrd="0" presId="urn:microsoft.com/office/officeart/2018/2/layout/IconCircleList"/>
    <dgm:cxn modelId="{7679230A-0847-6942-A761-02555BC7EDAF}" type="presParOf" srcId="{7AC242F9-DE96-477A-812B-D4A86CF3A76A}" destId="{54F17181-1F04-4B53-A028-683F309D6858}" srcOrd="6" destOrd="0" presId="urn:microsoft.com/office/officeart/2018/2/layout/IconCircleList"/>
    <dgm:cxn modelId="{98662AF3-E282-AE4B-8977-BB474C6147A7}" type="presParOf" srcId="{54F17181-1F04-4B53-A028-683F309D6858}" destId="{36F1D73A-86BD-43A0-B3E6-1DDDC05CFB56}" srcOrd="0" destOrd="0" presId="urn:microsoft.com/office/officeart/2018/2/layout/IconCircleList"/>
    <dgm:cxn modelId="{0976EE3C-777D-6D4A-8E00-D0E5857A0826}" type="presParOf" srcId="{54F17181-1F04-4B53-A028-683F309D6858}" destId="{7F7ECA7E-BCF1-43A7-B4DA-8BF668883727}" srcOrd="1" destOrd="0" presId="urn:microsoft.com/office/officeart/2018/2/layout/IconCircleList"/>
    <dgm:cxn modelId="{6CC9C767-D126-1C4A-8A25-C620CC408DDF}" type="presParOf" srcId="{54F17181-1F04-4B53-A028-683F309D6858}" destId="{0A44B69A-5C77-486A-B905-E560EC72A462}" srcOrd="2" destOrd="0" presId="urn:microsoft.com/office/officeart/2018/2/layout/IconCircleList"/>
    <dgm:cxn modelId="{AE9EA0C7-E71D-5347-8589-CF011287DCE4}" type="presParOf" srcId="{54F17181-1F04-4B53-A028-683F309D6858}" destId="{3FF07265-EFA9-47F8-AA8B-9CFA7208EE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E7B830-86BA-714F-8818-0A6F92C6C974}"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GB"/>
        </a:p>
      </dgm:t>
    </dgm:pt>
    <dgm:pt modelId="{81B51714-54BD-854E-B786-3974592E3238}">
      <dgm:prSet/>
      <dgm:spPr/>
      <dgm:t>
        <a:bodyPr/>
        <a:lstStyle/>
        <a:p>
          <a:r>
            <a:rPr lang="en-SG" dirty="0"/>
            <a:t>User detection system to allow for only one workstation use at any point in time, automatic lock when idle </a:t>
          </a:r>
          <a:br>
            <a:rPr lang="en-SG" dirty="0"/>
          </a:br>
          <a:r>
            <a:rPr lang="en-SG" dirty="0"/>
            <a:t>(increased security)</a:t>
          </a:r>
        </a:p>
      </dgm:t>
    </dgm:pt>
    <dgm:pt modelId="{014C0885-74B0-754D-B678-8BAE069B5178}" type="parTrans" cxnId="{EFF1533D-8DB2-3D4E-AE9E-C4F0A7416BF6}">
      <dgm:prSet/>
      <dgm:spPr/>
      <dgm:t>
        <a:bodyPr/>
        <a:lstStyle/>
        <a:p>
          <a:endParaRPr lang="en-GB"/>
        </a:p>
      </dgm:t>
    </dgm:pt>
    <dgm:pt modelId="{9D363089-A07D-2447-B7C1-F792FA5EDA1C}" type="sibTrans" cxnId="{EFF1533D-8DB2-3D4E-AE9E-C4F0A7416BF6}">
      <dgm:prSet/>
      <dgm:spPr/>
      <dgm:t>
        <a:bodyPr/>
        <a:lstStyle/>
        <a:p>
          <a:endParaRPr lang="en-GB"/>
        </a:p>
      </dgm:t>
    </dgm:pt>
    <dgm:pt modelId="{E4522275-5D1B-3443-B15D-3F10F66FEDC0}">
      <dgm:prSet/>
      <dgm:spPr/>
      <dgm:t>
        <a:bodyPr/>
        <a:lstStyle/>
        <a:p>
          <a:r>
            <a:rPr lang="en-US" dirty="0"/>
            <a:t>Mirroring of office and home workstation environment to maximize productivity, utilizing cloud connected devices</a:t>
          </a:r>
          <a:endParaRPr lang="en-SG" dirty="0"/>
        </a:p>
      </dgm:t>
    </dgm:pt>
    <dgm:pt modelId="{737133F1-D20F-A04D-AB0A-F93B2BB9FB02}" type="parTrans" cxnId="{B0A3021E-03D5-9746-B3B0-AA87F2578E49}">
      <dgm:prSet/>
      <dgm:spPr/>
      <dgm:t>
        <a:bodyPr/>
        <a:lstStyle/>
        <a:p>
          <a:endParaRPr lang="en-GB"/>
        </a:p>
      </dgm:t>
    </dgm:pt>
    <dgm:pt modelId="{74BC0541-83F0-DE47-8E59-83FF5725FDA9}" type="sibTrans" cxnId="{B0A3021E-03D5-9746-B3B0-AA87F2578E49}">
      <dgm:prSet/>
      <dgm:spPr/>
      <dgm:t>
        <a:bodyPr/>
        <a:lstStyle/>
        <a:p>
          <a:endParaRPr lang="en-GB"/>
        </a:p>
      </dgm:t>
    </dgm:pt>
    <dgm:pt modelId="{9F3994C0-294B-AC49-89EC-C8AEAC7422EE}">
      <dgm:prSet/>
      <dgm:spPr/>
      <dgm:t>
        <a:bodyPr/>
        <a:lstStyle/>
        <a:p>
          <a:r>
            <a:rPr lang="en-GB" dirty="0"/>
            <a:t>Simulate a proper working environment within home to separate work and leisure time (clearer distinction)</a:t>
          </a:r>
        </a:p>
      </dgm:t>
    </dgm:pt>
    <dgm:pt modelId="{377637A8-A5FC-2B4A-AE67-3116F66C1193}" type="parTrans" cxnId="{9852F629-B12B-994D-8EAF-920B95DE2357}">
      <dgm:prSet/>
      <dgm:spPr/>
      <dgm:t>
        <a:bodyPr/>
        <a:lstStyle/>
        <a:p>
          <a:endParaRPr lang="en-GB"/>
        </a:p>
      </dgm:t>
    </dgm:pt>
    <dgm:pt modelId="{F639BF3B-678B-BD4E-B62A-D01DFCC59D9B}" type="sibTrans" cxnId="{9852F629-B12B-994D-8EAF-920B95DE2357}">
      <dgm:prSet/>
      <dgm:spPr/>
      <dgm:t>
        <a:bodyPr/>
        <a:lstStyle/>
        <a:p>
          <a:endParaRPr lang="en-GB"/>
        </a:p>
      </dgm:t>
    </dgm:pt>
    <dgm:pt modelId="{99244412-CAEB-4647-9E47-3E1BF6679B92}">
      <dgm:prSet/>
      <dgm:spPr/>
      <dgm:t>
        <a:bodyPr/>
        <a:lstStyle/>
        <a:p>
          <a:r>
            <a:rPr lang="en-GB" dirty="0"/>
            <a:t>Enhanced communication devices for more fruitful meetings</a:t>
          </a:r>
        </a:p>
      </dgm:t>
    </dgm:pt>
    <dgm:pt modelId="{EFD2D97D-B60B-F844-8659-1C944B29FD4B}" type="parTrans" cxnId="{4377A7D4-5027-2045-B526-D0CD214B1091}">
      <dgm:prSet/>
      <dgm:spPr/>
      <dgm:t>
        <a:bodyPr/>
        <a:lstStyle/>
        <a:p>
          <a:endParaRPr lang="en-GB"/>
        </a:p>
      </dgm:t>
    </dgm:pt>
    <dgm:pt modelId="{4647B558-E9E0-8449-A354-666994F58E6F}" type="sibTrans" cxnId="{4377A7D4-5027-2045-B526-D0CD214B1091}">
      <dgm:prSet/>
      <dgm:spPr/>
      <dgm:t>
        <a:bodyPr/>
        <a:lstStyle/>
        <a:p>
          <a:endParaRPr lang="en-GB"/>
        </a:p>
      </dgm:t>
    </dgm:pt>
    <dgm:pt modelId="{9A525545-29AE-1145-8E93-72F481E250FC}" type="pres">
      <dgm:prSet presAssocID="{4BE7B830-86BA-714F-8818-0A6F92C6C974}" presName="linear" presStyleCnt="0">
        <dgm:presLayoutVars>
          <dgm:animLvl val="lvl"/>
          <dgm:resizeHandles val="exact"/>
        </dgm:presLayoutVars>
      </dgm:prSet>
      <dgm:spPr/>
    </dgm:pt>
    <dgm:pt modelId="{10F8AEF2-A628-7047-B386-A203D8A9AC79}" type="pres">
      <dgm:prSet presAssocID="{E4522275-5D1B-3443-B15D-3F10F66FEDC0}" presName="parentText" presStyleLbl="node1" presStyleIdx="0" presStyleCnt="4">
        <dgm:presLayoutVars>
          <dgm:chMax val="0"/>
          <dgm:bulletEnabled val="1"/>
        </dgm:presLayoutVars>
      </dgm:prSet>
      <dgm:spPr/>
    </dgm:pt>
    <dgm:pt modelId="{E31C21E7-43D5-044F-BD09-CF2C27D4CEC5}" type="pres">
      <dgm:prSet presAssocID="{74BC0541-83F0-DE47-8E59-83FF5725FDA9}" presName="spacer" presStyleCnt="0"/>
      <dgm:spPr/>
    </dgm:pt>
    <dgm:pt modelId="{F3992492-C15A-4F49-A3E8-E19C9EAC1E9F}" type="pres">
      <dgm:prSet presAssocID="{9F3994C0-294B-AC49-89EC-C8AEAC7422EE}" presName="parentText" presStyleLbl="node1" presStyleIdx="1" presStyleCnt="4">
        <dgm:presLayoutVars>
          <dgm:chMax val="0"/>
          <dgm:bulletEnabled val="1"/>
        </dgm:presLayoutVars>
      </dgm:prSet>
      <dgm:spPr/>
    </dgm:pt>
    <dgm:pt modelId="{D6BCBF37-DE26-F344-B77B-EEC2B4AB8BD0}" type="pres">
      <dgm:prSet presAssocID="{F639BF3B-678B-BD4E-B62A-D01DFCC59D9B}" presName="spacer" presStyleCnt="0"/>
      <dgm:spPr/>
    </dgm:pt>
    <dgm:pt modelId="{32F14EDA-E83C-E240-BD39-2047723D8C82}" type="pres">
      <dgm:prSet presAssocID="{81B51714-54BD-854E-B786-3974592E3238}" presName="parentText" presStyleLbl="node1" presStyleIdx="2" presStyleCnt="4">
        <dgm:presLayoutVars>
          <dgm:chMax val="0"/>
          <dgm:bulletEnabled val="1"/>
        </dgm:presLayoutVars>
      </dgm:prSet>
      <dgm:spPr/>
    </dgm:pt>
    <dgm:pt modelId="{7A5CA908-A228-BC41-B1CA-ECB311847752}" type="pres">
      <dgm:prSet presAssocID="{9D363089-A07D-2447-B7C1-F792FA5EDA1C}" presName="spacer" presStyleCnt="0"/>
      <dgm:spPr/>
    </dgm:pt>
    <dgm:pt modelId="{500251C5-1832-AA4D-8665-FB650BF0EE52}" type="pres">
      <dgm:prSet presAssocID="{99244412-CAEB-4647-9E47-3E1BF6679B92}" presName="parentText" presStyleLbl="node1" presStyleIdx="3" presStyleCnt="4">
        <dgm:presLayoutVars>
          <dgm:chMax val="0"/>
          <dgm:bulletEnabled val="1"/>
        </dgm:presLayoutVars>
      </dgm:prSet>
      <dgm:spPr/>
    </dgm:pt>
  </dgm:ptLst>
  <dgm:cxnLst>
    <dgm:cxn modelId="{B0A3021E-03D5-9746-B3B0-AA87F2578E49}" srcId="{4BE7B830-86BA-714F-8818-0A6F92C6C974}" destId="{E4522275-5D1B-3443-B15D-3F10F66FEDC0}" srcOrd="0" destOrd="0" parTransId="{737133F1-D20F-A04D-AB0A-F93B2BB9FB02}" sibTransId="{74BC0541-83F0-DE47-8E59-83FF5725FDA9}"/>
    <dgm:cxn modelId="{9852F629-B12B-994D-8EAF-920B95DE2357}" srcId="{4BE7B830-86BA-714F-8818-0A6F92C6C974}" destId="{9F3994C0-294B-AC49-89EC-C8AEAC7422EE}" srcOrd="1" destOrd="0" parTransId="{377637A8-A5FC-2B4A-AE67-3116F66C1193}" sibTransId="{F639BF3B-678B-BD4E-B62A-D01DFCC59D9B}"/>
    <dgm:cxn modelId="{E7AA182C-871A-7F41-B0AD-B26FBDC7E2EE}" type="presOf" srcId="{E4522275-5D1B-3443-B15D-3F10F66FEDC0}" destId="{10F8AEF2-A628-7047-B386-A203D8A9AC79}" srcOrd="0" destOrd="0" presId="urn:microsoft.com/office/officeart/2005/8/layout/vList2"/>
    <dgm:cxn modelId="{EFF1533D-8DB2-3D4E-AE9E-C4F0A7416BF6}" srcId="{4BE7B830-86BA-714F-8818-0A6F92C6C974}" destId="{81B51714-54BD-854E-B786-3974592E3238}" srcOrd="2" destOrd="0" parTransId="{014C0885-74B0-754D-B678-8BAE069B5178}" sibTransId="{9D363089-A07D-2447-B7C1-F792FA5EDA1C}"/>
    <dgm:cxn modelId="{D38F6E55-4438-A442-83DF-0BE1B83E790F}" type="presOf" srcId="{4BE7B830-86BA-714F-8818-0A6F92C6C974}" destId="{9A525545-29AE-1145-8E93-72F481E250FC}" srcOrd="0" destOrd="0" presId="urn:microsoft.com/office/officeart/2005/8/layout/vList2"/>
    <dgm:cxn modelId="{76B3C079-AA38-644B-A099-3A86C77B21B7}" type="presOf" srcId="{81B51714-54BD-854E-B786-3974592E3238}" destId="{32F14EDA-E83C-E240-BD39-2047723D8C82}" srcOrd="0" destOrd="0" presId="urn:microsoft.com/office/officeart/2005/8/layout/vList2"/>
    <dgm:cxn modelId="{4377A7D4-5027-2045-B526-D0CD214B1091}" srcId="{4BE7B830-86BA-714F-8818-0A6F92C6C974}" destId="{99244412-CAEB-4647-9E47-3E1BF6679B92}" srcOrd="3" destOrd="0" parTransId="{EFD2D97D-B60B-F844-8659-1C944B29FD4B}" sibTransId="{4647B558-E9E0-8449-A354-666994F58E6F}"/>
    <dgm:cxn modelId="{33C3FFD9-325F-0D46-A7E7-11D73EB479C3}" type="presOf" srcId="{9F3994C0-294B-AC49-89EC-C8AEAC7422EE}" destId="{F3992492-C15A-4F49-A3E8-E19C9EAC1E9F}" srcOrd="0" destOrd="0" presId="urn:microsoft.com/office/officeart/2005/8/layout/vList2"/>
    <dgm:cxn modelId="{EF7F7AF5-EB55-0C4B-B580-3002E5D70282}" type="presOf" srcId="{99244412-CAEB-4647-9E47-3E1BF6679B92}" destId="{500251C5-1832-AA4D-8665-FB650BF0EE52}" srcOrd="0" destOrd="0" presId="urn:microsoft.com/office/officeart/2005/8/layout/vList2"/>
    <dgm:cxn modelId="{F106D6A8-5E5E-ED43-9D11-78DB39A13E19}" type="presParOf" srcId="{9A525545-29AE-1145-8E93-72F481E250FC}" destId="{10F8AEF2-A628-7047-B386-A203D8A9AC79}" srcOrd="0" destOrd="0" presId="urn:microsoft.com/office/officeart/2005/8/layout/vList2"/>
    <dgm:cxn modelId="{50BF477B-ED90-8B48-8173-93A51B495DF0}" type="presParOf" srcId="{9A525545-29AE-1145-8E93-72F481E250FC}" destId="{E31C21E7-43D5-044F-BD09-CF2C27D4CEC5}" srcOrd="1" destOrd="0" presId="urn:microsoft.com/office/officeart/2005/8/layout/vList2"/>
    <dgm:cxn modelId="{F71F2F1D-FE28-2248-838C-BB7706E5D564}" type="presParOf" srcId="{9A525545-29AE-1145-8E93-72F481E250FC}" destId="{F3992492-C15A-4F49-A3E8-E19C9EAC1E9F}" srcOrd="2" destOrd="0" presId="urn:microsoft.com/office/officeart/2005/8/layout/vList2"/>
    <dgm:cxn modelId="{A7AB27BD-4054-3849-9BE1-2179F0C1508E}" type="presParOf" srcId="{9A525545-29AE-1145-8E93-72F481E250FC}" destId="{D6BCBF37-DE26-F344-B77B-EEC2B4AB8BD0}" srcOrd="3" destOrd="0" presId="urn:microsoft.com/office/officeart/2005/8/layout/vList2"/>
    <dgm:cxn modelId="{BC6D3FF8-1A52-634C-BC5A-28EB4BAADA12}" type="presParOf" srcId="{9A525545-29AE-1145-8E93-72F481E250FC}" destId="{32F14EDA-E83C-E240-BD39-2047723D8C82}" srcOrd="4" destOrd="0" presId="urn:microsoft.com/office/officeart/2005/8/layout/vList2"/>
    <dgm:cxn modelId="{99C626C3-E697-8E40-85F5-BBFAC09297A9}" type="presParOf" srcId="{9A525545-29AE-1145-8E93-72F481E250FC}" destId="{7A5CA908-A228-BC41-B1CA-ECB311847752}" srcOrd="5" destOrd="0" presId="urn:microsoft.com/office/officeart/2005/8/layout/vList2"/>
    <dgm:cxn modelId="{5E1F4EA5-D4AB-4043-9238-798FF398DA3C}" type="presParOf" srcId="{9A525545-29AE-1145-8E93-72F481E250FC}" destId="{500251C5-1832-AA4D-8665-FB650BF0EE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203C4-BA44-4FB6-987B-6E59A18AC9B2}">
      <dsp:nvSpPr>
        <dsp:cNvPr id="0" name=""/>
        <dsp:cNvSpPr/>
      </dsp:nvSpPr>
      <dsp:spPr>
        <a:xfrm>
          <a:off x="115610" y="156287"/>
          <a:ext cx="1535542" cy="15355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986BD-D4FA-4B85-B47C-1D5AA77A8C29}">
      <dsp:nvSpPr>
        <dsp:cNvPr id="0" name=""/>
        <dsp:cNvSpPr/>
      </dsp:nvSpPr>
      <dsp:spPr>
        <a:xfrm>
          <a:off x="438074" y="478751"/>
          <a:ext cx="890614" cy="890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0F5701-98EE-4A0E-B4BA-F222F5744706}">
      <dsp:nvSpPr>
        <dsp:cNvPr id="0" name=""/>
        <dsp:cNvSpPr/>
      </dsp:nvSpPr>
      <dsp:spPr>
        <a:xfrm>
          <a:off x="1980197" y="156287"/>
          <a:ext cx="3619492" cy="1535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SG" sz="2100" b="0" i="0" kern="1200" dirty="0"/>
            <a:t>The number of people </a:t>
          </a:r>
          <a:br>
            <a:rPr lang="en-SG" sz="2100" b="0" i="0" kern="1200" dirty="0"/>
          </a:br>
          <a:r>
            <a:rPr lang="en-SG" sz="2100" b="0" i="0" kern="1200" dirty="0"/>
            <a:t>who work from home </a:t>
          </a:r>
          <a:br>
            <a:rPr lang="en-SG" sz="2100" b="0" i="0" kern="1200" dirty="0"/>
          </a:br>
          <a:r>
            <a:rPr lang="en-SG" sz="2100" b="0" i="0" kern="1200" dirty="0"/>
            <a:t>has increased by 140% since 2005</a:t>
          </a:r>
          <a:endParaRPr lang="en-US" sz="2100" b="0" kern="1200" dirty="0"/>
        </a:p>
      </dsp:txBody>
      <dsp:txXfrm>
        <a:off x="1980197" y="156287"/>
        <a:ext cx="3619492" cy="1535542"/>
      </dsp:txXfrm>
    </dsp:sp>
    <dsp:sp modelId="{38EF10FC-825A-4AF6-850F-38B39C021A64}">
      <dsp:nvSpPr>
        <dsp:cNvPr id="0" name=""/>
        <dsp:cNvSpPr/>
      </dsp:nvSpPr>
      <dsp:spPr>
        <a:xfrm>
          <a:off x="6230359" y="156287"/>
          <a:ext cx="1535542" cy="15355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F7A44-DC8F-4157-82EC-1631EA17CD47}">
      <dsp:nvSpPr>
        <dsp:cNvPr id="0" name=""/>
        <dsp:cNvSpPr/>
      </dsp:nvSpPr>
      <dsp:spPr>
        <a:xfrm>
          <a:off x="6552823" y="478751"/>
          <a:ext cx="890614" cy="890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783992-1B53-44A2-AAF8-B705BCDFDF5B}">
      <dsp:nvSpPr>
        <dsp:cNvPr id="0" name=""/>
        <dsp:cNvSpPr/>
      </dsp:nvSpPr>
      <dsp:spPr>
        <a:xfrm>
          <a:off x="8094946" y="156287"/>
          <a:ext cx="3619492" cy="1535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No physical separation between work and leisure time (lack of distinction)</a:t>
          </a:r>
        </a:p>
      </dsp:txBody>
      <dsp:txXfrm>
        <a:off x="8094946" y="156287"/>
        <a:ext cx="3619492" cy="1535542"/>
      </dsp:txXfrm>
    </dsp:sp>
    <dsp:sp modelId="{3A63253D-B833-4D4C-A511-CE7AB07320D1}">
      <dsp:nvSpPr>
        <dsp:cNvPr id="0" name=""/>
        <dsp:cNvSpPr/>
      </dsp:nvSpPr>
      <dsp:spPr>
        <a:xfrm>
          <a:off x="115610" y="2384868"/>
          <a:ext cx="1535542" cy="15355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13026-E4EB-4455-8D4F-648F03B7374C}">
      <dsp:nvSpPr>
        <dsp:cNvPr id="0" name=""/>
        <dsp:cNvSpPr/>
      </dsp:nvSpPr>
      <dsp:spPr>
        <a:xfrm>
          <a:off x="438074" y="2707332"/>
          <a:ext cx="890614" cy="890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B6C87C-DD3A-4E78-A233-6671C680B7CB}">
      <dsp:nvSpPr>
        <dsp:cNvPr id="0" name=""/>
        <dsp:cNvSpPr/>
      </dsp:nvSpPr>
      <dsp:spPr>
        <a:xfrm>
          <a:off x="1980197" y="2384868"/>
          <a:ext cx="3619492" cy="1535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SG" sz="2100" b="0" i="0" kern="1200" dirty="0"/>
            <a:t>Brainstorming is the most challenging type of meeting when it comes to remote work</a:t>
          </a:r>
          <a:endParaRPr lang="en-US" sz="2100" b="0" kern="1200" dirty="0"/>
        </a:p>
      </dsp:txBody>
      <dsp:txXfrm>
        <a:off x="1980197" y="2384868"/>
        <a:ext cx="3619492" cy="1535542"/>
      </dsp:txXfrm>
    </dsp:sp>
    <dsp:sp modelId="{36F1D73A-86BD-43A0-B3E6-1DDDC05CFB56}">
      <dsp:nvSpPr>
        <dsp:cNvPr id="0" name=""/>
        <dsp:cNvSpPr/>
      </dsp:nvSpPr>
      <dsp:spPr>
        <a:xfrm>
          <a:off x="6230359" y="2384868"/>
          <a:ext cx="1535542" cy="15355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7ECA7E-BCF1-43A7-B4DA-8BF668883727}">
      <dsp:nvSpPr>
        <dsp:cNvPr id="0" name=""/>
        <dsp:cNvSpPr/>
      </dsp:nvSpPr>
      <dsp:spPr>
        <a:xfrm>
          <a:off x="6552823" y="2707332"/>
          <a:ext cx="890614" cy="8906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F07265-EFA9-47F8-AA8B-9CFA7208EEB7}">
      <dsp:nvSpPr>
        <dsp:cNvPr id="0" name=""/>
        <dsp:cNvSpPr/>
      </dsp:nvSpPr>
      <dsp:spPr>
        <a:xfrm>
          <a:off x="8094946" y="2384868"/>
          <a:ext cx="3619492" cy="1535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Security risks and data leaks are a greater threat now that CPUs/users are away from the office space</a:t>
          </a:r>
        </a:p>
      </dsp:txBody>
      <dsp:txXfrm>
        <a:off x="8094946" y="2384868"/>
        <a:ext cx="3619492" cy="1535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8AEF2-A628-7047-B386-A203D8A9AC79}">
      <dsp:nvSpPr>
        <dsp:cNvPr id="0" name=""/>
        <dsp:cNvSpPr/>
      </dsp:nvSpPr>
      <dsp:spPr>
        <a:xfrm>
          <a:off x="0" y="7691"/>
          <a:ext cx="11429989" cy="595877"/>
        </a:xfrm>
        <a:prstGeom prst="round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Mirroring of office and home workstation environment to maximize productivity, utilizing cloud connected devices</a:t>
          </a:r>
          <a:endParaRPr lang="en-SG" sz="1500" kern="1200" dirty="0"/>
        </a:p>
      </dsp:txBody>
      <dsp:txXfrm>
        <a:off x="29088" y="36779"/>
        <a:ext cx="11371813" cy="537701"/>
      </dsp:txXfrm>
    </dsp:sp>
    <dsp:sp modelId="{F3992492-C15A-4F49-A3E8-E19C9EAC1E9F}">
      <dsp:nvSpPr>
        <dsp:cNvPr id="0" name=""/>
        <dsp:cNvSpPr/>
      </dsp:nvSpPr>
      <dsp:spPr>
        <a:xfrm>
          <a:off x="0" y="646769"/>
          <a:ext cx="11429989" cy="595877"/>
        </a:xfrm>
        <a:prstGeom prst="round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Simulate a proper working environment within home to separate work and leisure time (clearer distinction)</a:t>
          </a:r>
        </a:p>
      </dsp:txBody>
      <dsp:txXfrm>
        <a:off x="29088" y="675857"/>
        <a:ext cx="11371813" cy="537701"/>
      </dsp:txXfrm>
    </dsp:sp>
    <dsp:sp modelId="{32F14EDA-E83C-E240-BD39-2047723D8C82}">
      <dsp:nvSpPr>
        <dsp:cNvPr id="0" name=""/>
        <dsp:cNvSpPr/>
      </dsp:nvSpPr>
      <dsp:spPr>
        <a:xfrm>
          <a:off x="0" y="1285846"/>
          <a:ext cx="11429989" cy="595877"/>
        </a:xfrm>
        <a:prstGeom prst="round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SG" sz="1500" kern="1200" dirty="0"/>
            <a:t>User detection system to allow for only one workstation use at any point in time, automatic lock when idle </a:t>
          </a:r>
          <a:br>
            <a:rPr lang="en-SG" sz="1500" kern="1200" dirty="0"/>
          </a:br>
          <a:r>
            <a:rPr lang="en-SG" sz="1500" kern="1200" dirty="0"/>
            <a:t>(increased security)</a:t>
          </a:r>
        </a:p>
      </dsp:txBody>
      <dsp:txXfrm>
        <a:off x="29088" y="1314934"/>
        <a:ext cx="11371813" cy="537701"/>
      </dsp:txXfrm>
    </dsp:sp>
    <dsp:sp modelId="{500251C5-1832-AA4D-8665-FB650BF0EE52}">
      <dsp:nvSpPr>
        <dsp:cNvPr id="0" name=""/>
        <dsp:cNvSpPr/>
      </dsp:nvSpPr>
      <dsp:spPr>
        <a:xfrm>
          <a:off x="0" y="1924923"/>
          <a:ext cx="11429989" cy="595877"/>
        </a:xfrm>
        <a:prstGeom prst="roundRect">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t>Enhanced communication devices for more fruitful meetings</a:t>
          </a:r>
        </a:p>
      </dsp:txBody>
      <dsp:txXfrm>
        <a:off x="29088" y="1954011"/>
        <a:ext cx="11371813" cy="5377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A20B0F-94FE-2841-A2FB-5E5C7D91C383}" type="datetimeFigureOut">
              <a:rPr lang="en-US" smtClean="0"/>
              <a:t>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CD10C-2A79-DD4B-912F-33DCC2540ABE}" type="slidenum">
              <a:rPr lang="en-US" smtClean="0"/>
              <a:t>‹#›</a:t>
            </a:fld>
            <a:endParaRPr lang="en-US"/>
          </a:p>
        </p:txBody>
      </p:sp>
    </p:spTree>
    <p:extLst>
      <p:ext uri="{BB962C8B-B14F-4D97-AF65-F5344CB8AC3E}">
        <p14:creationId xmlns:p14="http://schemas.microsoft.com/office/powerpoint/2010/main" val="321410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mallbizgenius.net/by-the-numbers/remote-work-statistics/#gre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lectronicdesign.com/technologies/embedded-revolution/article/21805149/11-myths-about-epaper-display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qz.com/work/1707685/how-5g-will-transform-our-ability-to-work-from-hom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thenextweb.com/plugged/2016/09/22/noise-blocking-device/" TargetMode="External"/><Relationship Id="rId4" Type="http://schemas.openxmlformats.org/officeDocument/2006/relationships/hyperlink" Target="https://www.viar360.com/types-of-virtual-reality-capture-methods-that-allow-you-to-replicate-the-real-worl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 </a:t>
            </a:r>
            <a:r>
              <a:rPr lang="en-SG" dirty="0">
                <a:hlinkClick r:id="rId3"/>
              </a:rPr>
              <a:t>https://www.smallbizgenius.net/by-the-numbers/remote-work-statistics/#gref</a:t>
            </a:r>
            <a:endParaRPr lang="en-US" dirty="0"/>
          </a:p>
          <a:p>
            <a:endParaRPr lang="en-US" dirty="0"/>
          </a:p>
        </p:txBody>
      </p:sp>
      <p:sp>
        <p:nvSpPr>
          <p:cNvPr id="4" name="Slide Number Placeholder 3"/>
          <p:cNvSpPr>
            <a:spLocks noGrp="1"/>
          </p:cNvSpPr>
          <p:nvPr>
            <p:ph type="sldNum" sz="quarter" idx="5"/>
          </p:nvPr>
        </p:nvSpPr>
        <p:spPr/>
        <p:txBody>
          <a:bodyPr/>
          <a:lstStyle/>
          <a:p>
            <a:fld id="{E2BCD10C-2A79-DD4B-912F-33DCC2540ABE}" type="slidenum">
              <a:rPr lang="en-US" smtClean="0"/>
              <a:t>2</a:t>
            </a:fld>
            <a:endParaRPr lang="en-US"/>
          </a:p>
        </p:txBody>
      </p:sp>
    </p:spTree>
    <p:extLst>
      <p:ext uri="{BB962C8B-B14F-4D97-AF65-F5344CB8AC3E}">
        <p14:creationId xmlns:p14="http://schemas.microsoft.com/office/powerpoint/2010/main" val="380541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you’re working from home or in the office, the workstation (desktop/tabletop) will be of the same conditions. </a:t>
            </a:r>
          </a:p>
          <a:p>
            <a:r>
              <a:rPr lang="en-US" dirty="0"/>
              <a:t>Even the computer will be running on the cloud server, allowing for seamless continuation of work progress, without the difficulty of needing to ‘set up’ the workspace every time you’re shifting from office to home.</a:t>
            </a:r>
          </a:p>
          <a:p>
            <a:r>
              <a:rPr lang="en-US" dirty="0"/>
              <a:t>Integrated ‘cloud Kanban board’ will show the tasks on the screen/board, controlled by a stylus pen or keyboard, and will be reflective on both the cloud table in the office as well as at home.</a:t>
            </a:r>
          </a:p>
          <a:p>
            <a:r>
              <a:rPr lang="en-US" dirty="0"/>
              <a:t>Team members working on the same tasks will also be able to see changes on the board in real-time</a:t>
            </a:r>
          </a:p>
          <a:p>
            <a:r>
              <a:rPr lang="en-US" dirty="0"/>
              <a:t>Security will also be addressed, given that the devices are linked on the cloud, and hence, more could be done such as connecting the devices to user’s mobile device to alert on any changes/unauthorized use of workstation (some other future possible developments)</a:t>
            </a:r>
          </a:p>
        </p:txBody>
      </p:sp>
      <p:sp>
        <p:nvSpPr>
          <p:cNvPr id="4" name="Slide Number Placeholder 3"/>
          <p:cNvSpPr>
            <a:spLocks noGrp="1"/>
          </p:cNvSpPr>
          <p:nvPr>
            <p:ph type="sldNum" sz="quarter" idx="5"/>
          </p:nvPr>
        </p:nvSpPr>
        <p:spPr/>
        <p:txBody>
          <a:bodyPr/>
          <a:lstStyle/>
          <a:p>
            <a:fld id="{E2BCD10C-2A79-DD4B-912F-33DCC2540ABE}" type="slidenum">
              <a:rPr lang="en-US" smtClean="0"/>
              <a:t>3</a:t>
            </a:fld>
            <a:endParaRPr lang="en-US"/>
          </a:p>
        </p:txBody>
      </p:sp>
    </p:spTree>
    <p:extLst>
      <p:ext uri="{BB962C8B-B14F-4D97-AF65-F5344CB8AC3E}">
        <p14:creationId xmlns:p14="http://schemas.microsoft.com/office/powerpoint/2010/main" val="71369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and case studies:</a:t>
            </a:r>
          </a:p>
          <a:p>
            <a:r>
              <a:rPr lang="en-US" dirty="0" err="1"/>
              <a:t>Omnidesk</a:t>
            </a:r>
            <a:endParaRPr lang="en-US" dirty="0"/>
          </a:p>
          <a:p>
            <a:r>
              <a:rPr lang="en-US" dirty="0"/>
              <a:t>Jira Project Management</a:t>
            </a:r>
          </a:p>
          <a:p>
            <a:r>
              <a:rPr lang="en-SG" dirty="0">
                <a:hlinkClick r:id="rId3"/>
              </a:rPr>
              <a:t>https://www.electronicdesign.com/technologies/embedded-revolution/article/21805149/11-myths-about-epaper-displays</a:t>
            </a:r>
            <a:endParaRPr lang="en-US" dirty="0"/>
          </a:p>
        </p:txBody>
      </p:sp>
      <p:sp>
        <p:nvSpPr>
          <p:cNvPr id="4" name="Slide Number Placeholder 3"/>
          <p:cNvSpPr>
            <a:spLocks noGrp="1"/>
          </p:cNvSpPr>
          <p:nvPr>
            <p:ph type="sldNum" sz="quarter" idx="5"/>
          </p:nvPr>
        </p:nvSpPr>
        <p:spPr/>
        <p:txBody>
          <a:bodyPr/>
          <a:lstStyle/>
          <a:p>
            <a:fld id="{E2BCD10C-2A79-DD4B-912F-33DCC2540ABE}" type="slidenum">
              <a:rPr lang="en-US" smtClean="0"/>
              <a:t>4</a:t>
            </a:fld>
            <a:endParaRPr lang="en-US"/>
          </a:p>
        </p:txBody>
      </p:sp>
    </p:spTree>
    <p:extLst>
      <p:ext uri="{BB962C8B-B14F-4D97-AF65-F5344CB8AC3E}">
        <p14:creationId xmlns:p14="http://schemas.microsoft.com/office/powerpoint/2010/main" val="255464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SG" dirty="0">
                <a:hlinkClick r:id="rId3"/>
              </a:rPr>
              <a:t>https://qz.com/work/1707685/how-5g-will-transform-our-ability-to-work-from-home/</a:t>
            </a:r>
            <a:endParaRPr lang="en-US" dirty="0">
              <a:hlinkClick r:id="rId4"/>
            </a:endParaRPr>
          </a:p>
          <a:p>
            <a:r>
              <a:rPr lang="en-SG" dirty="0">
                <a:hlinkClick r:id="rId4"/>
              </a:rPr>
              <a:t>https://www.viar360.com/types-of-virtual-reality-capture-methods-that-allow-you-to-replicate-the-real-world/</a:t>
            </a:r>
            <a:r>
              <a:rPr lang="en-SG" dirty="0">
                <a:hlinkClick r:id="rId5"/>
              </a:rPr>
              <a:t>https://thenextweb.com</a:t>
            </a:r>
            <a:r>
              <a:rPr lang="en-SG">
                <a:hlinkClick r:id="rId5"/>
              </a:rPr>
              <a:t>/plugged/2016/09/22/noise-blocking-device/</a:t>
            </a:r>
            <a:endParaRPr lang="en-US" dirty="0"/>
          </a:p>
        </p:txBody>
      </p:sp>
      <p:sp>
        <p:nvSpPr>
          <p:cNvPr id="4" name="Slide Number Placeholder 3"/>
          <p:cNvSpPr>
            <a:spLocks noGrp="1"/>
          </p:cNvSpPr>
          <p:nvPr>
            <p:ph type="sldNum" sz="quarter" idx="5"/>
          </p:nvPr>
        </p:nvSpPr>
        <p:spPr/>
        <p:txBody>
          <a:bodyPr/>
          <a:lstStyle/>
          <a:p>
            <a:fld id="{E2BCD10C-2A79-DD4B-912F-33DCC2540ABE}" type="slidenum">
              <a:rPr lang="en-US" smtClean="0"/>
              <a:t>5</a:t>
            </a:fld>
            <a:endParaRPr lang="en-US"/>
          </a:p>
        </p:txBody>
      </p:sp>
    </p:spTree>
    <p:extLst>
      <p:ext uri="{BB962C8B-B14F-4D97-AF65-F5344CB8AC3E}">
        <p14:creationId xmlns:p14="http://schemas.microsoft.com/office/powerpoint/2010/main" val="1634052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A0C0817-A112-4847-8014-A94B7D2A4EA3}" type="datetime1">
              <a:rPr lang="en-US" smtClean="0"/>
              <a:t>2/15/20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79002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310013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559728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32780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531716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277127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32802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2/15/20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1812297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6FA2B21-3FCD-4721-B95C-427943F61125}" type="datetime1">
              <a:rPr lang="en-US" smtClean="0"/>
              <a:t>2/15/20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8243245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2/15/20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392478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9C646AA-F36E-4540-911D-FFFC0A0EF24A}" type="datetime1">
              <a:rPr lang="en-US" smtClean="0"/>
              <a:t>2/15/20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9825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348106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2/15/20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588159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3212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14542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408834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6944892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2/15/20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68759189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2.wdp"/><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4.tiff"/><Relationship Id="rId5" Type="http://schemas.openxmlformats.org/officeDocument/2006/relationships/diagramQuickStyle" Target="../diagrams/quickStyle2.xml"/><Relationship Id="rId10" Type="http://schemas.openxmlformats.org/officeDocument/2006/relationships/image" Target="../media/image13.jpg"/><Relationship Id="rId4" Type="http://schemas.openxmlformats.org/officeDocument/2006/relationships/diagramLayout" Target="../diagrams/layout2.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5DF53E-5A42-41D3-BD5D-A5B2BDA8EB94}"/>
              </a:ext>
            </a:extLst>
          </p:cNvPr>
          <p:cNvPicPr>
            <a:picLocks noChangeAspect="1"/>
          </p:cNvPicPr>
          <p:nvPr/>
        </p:nvPicPr>
        <p:blipFill rotWithShape="1">
          <a:blip r:embed="rId2">
            <a:alphaModFix amt="40000"/>
          </a:blip>
          <a:srcRect t="15151" b="579"/>
          <a:stretch/>
        </p:blipFill>
        <p:spPr>
          <a:xfrm>
            <a:off x="20" y="10"/>
            <a:ext cx="12191979" cy="6857990"/>
          </a:xfrm>
          <a:prstGeom prst="rect">
            <a:avLst/>
          </a:prstGeom>
        </p:spPr>
      </p:pic>
      <p:sp>
        <p:nvSpPr>
          <p:cNvPr id="2" name="Title 1">
            <a:extLst>
              <a:ext uri="{FF2B5EF4-FFF2-40B4-BE49-F238E27FC236}">
                <a16:creationId xmlns:a16="http://schemas.microsoft.com/office/drawing/2014/main" id="{99A144FB-9689-494D-9E8B-B78DA1B692C5}"/>
              </a:ext>
            </a:extLst>
          </p:cNvPr>
          <p:cNvSpPr>
            <a:spLocks noGrp="1"/>
          </p:cNvSpPr>
          <p:nvPr>
            <p:ph type="ctrTitle"/>
          </p:nvPr>
        </p:nvSpPr>
        <p:spPr>
          <a:xfrm>
            <a:off x="1371600" y="3014139"/>
            <a:ext cx="9448800" cy="1825096"/>
          </a:xfrm>
        </p:spPr>
        <p:txBody>
          <a:bodyPr>
            <a:normAutofit/>
          </a:bodyPr>
          <a:lstStyle/>
          <a:p>
            <a:r>
              <a:rPr lang="en-US" dirty="0"/>
              <a:t>Cloud Workstation</a:t>
            </a:r>
          </a:p>
        </p:txBody>
      </p:sp>
      <p:sp>
        <p:nvSpPr>
          <p:cNvPr id="3" name="Subtitle 2">
            <a:extLst>
              <a:ext uri="{FF2B5EF4-FFF2-40B4-BE49-F238E27FC236}">
                <a16:creationId xmlns:a16="http://schemas.microsoft.com/office/drawing/2014/main" id="{4B362F6E-0484-784E-925B-88BED8FF3FFC}"/>
              </a:ext>
            </a:extLst>
          </p:cNvPr>
          <p:cNvSpPr>
            <a:spLocks noGrp="1"/>
          </p:cNvSpPr>
          <p:nvPr>
            <p:ph type="subTitle" idx="1"/>
          </p:nvPr>
        </p:nvSpPr>
        <p:spPr>
          <a:xfrm>
            <a:off x="1371600" y="4842935"/>
            <a:ext cx="9448800" cy="685800"/>
          </a:xfrm>
        </p:spPr>
        <p:txBody>
          <a:bodyPr>
            <a:normAutofit/>
          </a:bodyPr>
          <a:lstStyle/>
          <a:p>
            <a:r>
              <a:rPr lang="en-US" dirty="0"/>
              <a:t>Integrated Workspace Environments</a:t>
            </a:r>
          </a:p>
        </p:txBody>
      </p:sp>
    </p:spTree>
    <p:extLst>
      <p:ext uri="{BB962C8B-B14F-4D97-AF65-F5344CB8AC3E}">
        <p14:creationId xmlns:p14="http://schemas.microsoft.com/office/powerpoint/2010/main" val="28784077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41D6-24DA-9741-9A31-FDF95CA86808}"/>
              </a:ext>
            </a:extLst>
          </p:cNvPr>
          <p:cNvSpPr>
            <a:spLocks noGrp="1"/>
          </p:cNvSpPr>
          <p:nvPr>
            <p:ph type="title"/>
          </p:nvPr>
        </p:nvSpPr>
        <p:spPr>
          <a:xfrm>
            <a:off x="2895600" y="764373"/>
            <a:ext cx="8610600" cy="1293028"/>
          </a:xfrm>
        </p:spPr>
        <p:txBody>
          <a:bodyPr>
            <a:normAutofit/>
          </a:bodyPr>
          <a:lstStyle/>
          <a:p>
            <a:r>
              <a:rPr lang="en-US"/>
              <a:t>Precedent Study</a:t>
            </a:r>
            <a:br>
              <a:rPr lang="en-US"/>
            </a:br>
            <a:r>
              <a:rPr lang="en-US"/>
              <a:t>/ Problem Statement</a:t>
            </a:r>
          </a:p>
        </p:txBody>
      </p:sp>
      <p:graphicFrame>
        <p:nvGraphicFramePr>
          <p:cNvPr id="5" name="Content Placeholder 2">
            <a:extLst>
              <a:ext uri="{FF2B5EF4-FFF2-40B4-BE49-F238E27FC236}">
                <a16:creationId xmlns:a16="http://schemas.microsoft.com/office/drawing/2014/main" id="{3FBD76C4-BE55-4810-B986-EFC49AB51342}"/>
              </a:ext>
            </a:extLst>
          </p:cNvPr>
          <p:cNvGraphicFramePr>
            <a:graphicFrameLocks noGrp="1"/>
          </p:cNvGraphicFramePr>
          <p:nvPr>
            <p:ph idx="1"/>
            <p:extLst>
              <p:ext uri="{D42A27DB-BD31-4B8C-83A1-F6EECF244321}">
                <p14:modId xmlns:p14="http://schemas.microsoft.com/office/powerpoint/2010/main" val="3005976191"/>
              </p:ext>
            </p:extLst>
          </p:nvPr>
        </p:nvGraphicFramePr>
        <p:xfrm>
          <a:off x="171450" y="2209800"/>
          <a:ext cx="11830050" cy="4076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23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470D0A1-2531-614E-8402-5BE7522AA27E}"/>
              </a:ext>
            </a:extLst>
          </p:cNvPr>
          <p:cNvSpPr>
            <a:spLocks noGrp="1"/>
          </p:cNvSpPr>
          <p:nvPr>
            <p:ph type="title"/>
          </p:nvPr>
        </p:nvSpPr>
        <p:spPr>
          <a:xfrm>
            <a:off x="8515352" y="0"/>
            <a:ext cx="2637600" cy="1293028"/>
          </a:xfrm>
        </p:spPr>
        <p:txBody>
          <a:bodyPr/>
          <a:lstStyle/>
          <a:p>
            <a:r>
              <a:rPr lang="en-US" dirty="0"/>
              <a:t>Solution</a:t>
            </a:r>
          </a:p>
        </p:txBody>
      </p:sp>
      <p:graphicFrame>
        <p:nvGraphicFramePr>
          <p:cNvPr id="24" name="Diagram 23">
            <a:extLst>
              <a:ext uri="{FF2B5EF4-FFF2-40B4-BE49-F238E27FC236}">
                <a16:creationId xmlns:a16="http://schemas.microsoft.com/office/drawing/2014/main" id="{1424BDDE-FCC3-8B4C-BCF0-CA5DBB5FD296}"/>
              </a:ext>
            </a:extLst>
          </p:cNvPr>
          <p:cNvGraphicFramePr/>
          <p:nvPr>
            <p:extLst>
              <p:ext uri="{D42A27DB-BD31-4B8C-83A1-F6EECF244321}">
                <p14:modId xmlns:p14="http://schemas.microsoft.com/office/powerpoint/2010/main" val="123931156"/>
              </p:ext>
            </p:extLst>
          </p:nvPr>
        </p:nvGraphicFramePr>
        <p:xfrm>
          <a:off x="377648" y="4273738"/>
          <a:ext cx="11429989" cy="252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860DA0AF-DBC1-9142-A186-6CE9284DDCDB}"/>
              </a:ext>
            </a:extLst>
          </p:cNvPr>
          <p:cNvGrpSpPr/>
          <p:nvPr/>
        </p:nvGrpSpPr>
        <p:grpSpPr>
          <a:xfrm>
            <a:off x="-32919" y="-175946"/>
            <a:ext cx="12185984" cy="5143500"/>
            <a:chOff x="-32919" y="128854"/>
            <a:chExt cx="12185984" cy="5143500"/>
          </a:xfrm>
        </p:grpSpPr>
        <p:pic>
          <p:nvPicPr>
            <p:cNvPr id="4" name="Picture 3">
              <a:extLst>
                <a:ext uri="{FF2B5EF4-FFF2-40B4-BE49-F238E27FC236}">
                  <a16:creationId xmlns:a16="http://schemas.microsoft.com/office/drawing/2014/main" id="{5C83BE5C-2B2B-964D-BEDC-A6CEBDAE6BB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62" b="89850" l="8824" r="90000">
                          <a14:foregroundMark x1="43529" y1="62406" x2="43529" y2="62406"/>
                          <a14:foregroundMark x1="43529" y1="62782" x2="43529" y2="62782"/>
                          <a14:foregroundMark x1="51647" y1="64098" x2="51647" y2="64098"/>
                          <a14:foregroundMark x1="61176" y1="54323" x2="61176" y2="54323"/>
                          <a14:foregroundMark x1="72588" y1="62782" x2="72588" y2="62782"/>
                          <a14:foregroundMark x1="72588" y1="62782" x2="72588" y2="62782"/>
                          <a14:foregroundMark x1="63647" y1="62782" x2="63647" y2="62782"/>
                          <a14:foregroundMark x1="58824" y1="62782" x2="58824" y2="62782"/>
                          <a14:foregroundMark x1="58588" y1="62782" x2="52235" y2="63158"/>
                          <a14:foregroundMark x1="52235" y1="62782" x2="52235" y2="62782"/>
                          <a14:foregroundMark x1="48000" y1="51316" x2="38941" y2="57331"/>
                          <a14:foregroundMark x1="38941" y1="57331" x2="51765" y2="52820"/>
                          <a14:foregroundMark x1="51765" y1="52820" x2="36353" y2="56391"/>
                          <a14:foregroundMark x1="36353" y1="56391" x2="47647" y2="53947"/>
                          <a14:foregroundMark x1="47647" y1="53947" x2="32471" y2="51504"/>
                          <a14:foregroundMark x1="32471" y1="51504" x2="24706" y2="60714"/>
                          <a14:foregroundMark x1="24706" y1="60714" x2="35059" y2="62594"/>
                          <a14:foregroundMark x1="35059" y1="62594" x2="16824" y2="56767"/>
                          <a14:foregroundMark x1="16824" y1="56767" x2="24118" y2="30263"/>
                          <a14:foregroundMark x1="24118" y1="30263" x2="31059" y2="20677"/>
                          <a14:foregroundMark x1="31059" y1="20677" x2="40118" y2="15789"/>
                          <a14:foregroundMark x1="40118" y1="15789" x2="65882" y2="29323"/>
                          <a14:foregroundMark x1="65882" y1="29323" x2="79882" y2="47932"/>
                          <a14:foregroundMark x1="79882" y1="47932" x2="85529" y2="61090"/>
                          <a14:foregroundMark x1="85529" y1="61090" x2="81176" y2="74812"/>
                          <a14:foregroundMark x1="81176" y1="74812" x2="71059" y2="80075"/>
                          <a14:foregroundMark x1="71059" y1="80075" x2="24118" y2="79323"/>
                          <a14:foregroundMark x1="24118" y1="79323" x2="15765" y2="71617"/>
                          <a14:foregroundMark x1="15765" y1="71617" x2="14353" y2="66165"/>
                          <a14:foregroundMark x1="34235" y1="53008" x2="37176" y2="39662"/>
                          <a14:foregroundMark x1="37176" y1="39662" x2="47059" y2="35902"/>
                          <a14:foregroundMark x1="47059" y1="35902" x2="58000" y2="38534"/>
                          <a14:foregroundMark x1="58000" y1="38534" x2="65529" y2="47932"/>
                          <a14:foregroundMark x1="65529" y1="47932" x2="68353" y2="63722"/>
                          <a14:foregroundMark x1="68353" y1="63722" x2="59059" y2="66541"/>
                          <a14:foregroundMark x1="59059" y1="66541" x2="56824" y2="52256"/>
                          <a14:foregroundMark x1="56824" y1="52256" x2="46118" y2="40789"/>
                          <a14:foregroundMark x1="8824" y1="64474" x2="8824" y2="64474"/>
                        </a14:backgroundRemoval>
                      </a14:imgEffect>
                      <a14:imgEffect>
                        <a14:artisticPhotocopy/>
                      </a14:imgEffect>
                    </a14:imgLayer>
                  </a14:imgProps>
                </a:ext>
              </a:extLst>
            </a:blip>
            <a:stretch>
              <a:fillRect/>
            </a:stretch>
          </p:blipFill>
          <p:spPr>
            <a:xfrm>
              <a:off x="2087259" y="128854"/>
              <a:ext cx="8217996" cy="5143500"/>
            </a:xfrm>
            <a:prstGeom prst="rect">
              <a:avLst/>
            </a:prstGeom>
          </p:spPr>
        </p:pic>
        <p:pic>
          <p:nvPicPr>
            <p:cNvPr id="14" name="Picture 13" descr="A drawing of a person&#10;&#10;Description automatically generated">
              <a:extLst>
                <a:ext uri="{FF2B5EF4-FFF2-40B4-BE49-F238E27FC236}">
                  <a16:creationId xmlns:a16="http://schemas.microsoft.com/office/drawing/2014/main" id="{F2221835-63A4-D344-9CDF-6BFCD0AD694A}"/>
                </a:ext>
              </a:extLst>
            </p:cNvPr>
            <p:cNvPicPr>
              <a:picLocks noChangeAspect="1"/>
            </p:cNvPicPr>
            <p:nvPr/>
          </p:nvPicPr>
          <p:blipFill rotWithShape="1">
            <a:blip r:embed="rId10"/>
            <a:srcRect l="11817" t="12708" r="18982" b="44167"/>
            <a:stretch/>
          </p:blipFill>
          <p:spPr>
            <a:xfrm>
              <a:off x="4164494" y="2331369"/>
              <a:ext cx="1780513" cy="1568367"/>
            </a:xfrm>
            <a:prstGeom prst="rect">
              <a:avLst/>
            </a:prstGeom>
          </p:spPr>
        </p:pic>
        <p:pic>
          <p:nvPicPr>
            <p:cNvPr id="15" name="Picture 14" descr="A drawing of a person&#10;&#10;Description automatically generated">
              <a:extLst>
                <a:ext uri="{FF2B5EF4-FFF2-40B4-BE49-F238E27FC236}">
                  <a16:creationId xmlns:a16="http://schemas.microsoft.com/office/drawing/2014/main" id="{6C4D1899-E9BD-6A4A-B3E9-6270198DC6F5}"/>
                </a:ext>
              </a:extLst>
            </p:cNvPr>
            <p:cNvPicPr>
              <a:picLocks noChangeAspect="1"/>
            </p:cNvPicPr>
            <p:nvPr/>
          </p:nvPicPr>
          <p:blipFill rotWithShape="1">
            <a:blip r:embed="rId10"/>
            <a:srcRect l="11817" t="12708" r="18982" b="44167"/>
            <a:stretch/>
          </p:blipFill>
          <p:spPr>
            <a:xfrm flipH="1">
              <a:off x="6240776" y="2331369"/>
              <a:ext cx="1780513" cy="1568367"/>
            </a:xfrm>
            <a:prstGeom prst="rect">
              <a:avLst/>
            </a:prstGeom>
          </p:spPr>
        </p:pic>
        <p:cxnSp>
          <p:nvCxnSpPr>
            <p:cNvPr id="17" name="Straight Connector 16">
              <a:extLst>
                <a:ext uri="{FF2B5EF4-FFF2-40B4-BE49-F238E27FC236}">
                  <a16:creationId xmlns:a16="http://schemas.microsoft.com/office/drawing/2014/main" id="{AA52BAF6-ECF8-1F47-9DCB-E6F3E10D481A}"/>
                </a:ext>
              </a:extLst>
            </p:cNvPr>
            <p:cNvCxnSpPr/>
            <p:nvPr/>
          </p:nvCxnSpPr>
          <p:spPr>
            <a:xfrm>
              <a:off x="6092643" y="2140869"/>
              <a:ext cx="0" cy="1854119"/>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6A87C0A-7FDE-6C4C-A9BC-CE347EEC18E9}"/>
                </a:ext>
              </a:extLst>
            </p:cNvPr>
            <p:cNvPicPr>
              <a:picLocks noChangeAspect="1"/>
            </p:cNvPicPr>
            <p:nvPr/>
          </p:nvPicPr>
          <p:blipFill rotWithShape="1">
            <a:blip r:embed="rId11"/>
            <a:srcRect l="3726" t="3541" r="4250" b="11146"/>
            <a:stretch/>
          </p:blipFill>
          <p:spPr>
            <a:xfrm>
              <a:off x="9852469" y="1563931"/>
              <a:ext cx="2300596" cy="2303413"/>
            </a:xfrm>
            <a:prstGeom prst="rect">
              <a:avLst/>
            </a:prstGeom>
          </p:spPr>
        </p:pic>
        <p:pic>
          <p:nvPicPr>
            <p:cNvPr id="6" name="Picture 5">
              <a:extLst>
                <a:ext uri="{FF2B5EF4-FFF2-40B4-BE49-F238E27FC236}">
                  <a16:creationId xmlns:a16="http://schemas.microsoft.com/office/drawing/2014/main" id="{A1F85213-8178-6D4A-9D4F-AB4A3D4B943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802" b="91289" l="3140" r="93256">
                          <a14:foregroundMark x1="11163" y1="43437" x2="22558" y2="33055"/>
                          <a14:foregroundMark x1="22558" y1="33055" x2="25581" y2="17780"/>
                          <a14:foregroundMark x1="25581" y1="17780" x2="54651" y2="16110"/>
                          <a14:foregroundMark x1="54651" y1="16110" x2="89419" y2="46539"/>
                          <a14:foregroundMark x1="48605" y1="39976" x2="35349" y2="47136"/>
                          <a14:foregroundMark x1="35349" y1="47136" x2="33488" y2="61933"/>
                          <a14:foregroundMark x1="33488" y1="61933" x2="60698" y2="75776"/>
                          <a14:foregroundMark x1="60698" y1="75776" x2="52209" y2="60143"/>
                          <a14:foregroundMark x1="52209" y1="60143" x2="66977" y2="61695"/>
                          <a14:foregroundMark x1="66977" y1="61695" x2="76163" y2="72196"/>
                          <a14:foregroundMark x1="66860" y1="67900" x2="50930" y2="57757"/>
                          <a14:foregroundMark x1="50930" y1="57757" x2="62907" y2="68854"/>
                          <a14:foregroundMark x1="62907" y1="68854" x2="51395" y2="60501"/>
                          <a14:foregroundMark x1="51395" y1="60501" x2="45233" y2="46181"/>
                          <a14:foregroundMark x1="45233" y1="46181" x2="41163" y2="61456"/>
                          <a14:foregroundMark x1="41163" y1="61456" x2="43372" y2="76014"/>
                          <a14:foregroundMark x1="43372" y1="76014" x2="59535" y2="70048"/>
                          <a14:foregroundMark x1="59535" y1="70048" x2="43023" y2="81265"/>
                          <a14:foregroundMark x1="43023" y1="81265" x2="31395" y2="72434"/>
                          <a14:foregroundMark x1="31395" y1="72434" x2="48605" y2="72434"/>
                          <a14:foregroundMark x1="48605" y1="72434" x2="35698" y2="81384"/>
                          <a14:foregroundMark x1="35698" y1="81384" x2="32209" y2="65274"/>
                          <a14:foregroundMark x1="32209" y1="65274" x2="46395" y2="71480"/>
                          <a14:foregroundMark x1="46395" y1="71480" x2="37558" y2="77924"/>
                          <a14:foregroundMark x1="43488" y1="55609" x2="44070" y2="40931"/>
                          <a14:foregroundMark x1="44070" y1="40931" x2="51163" y2="53699"/>
                          <a14:foregroundMark x1="51163" y1="53699" x2="62674" y2="63604"/>
                          <a14:foregroundMark x1="62674" y1="63604" x2="68488" y2="77446"/>
                          <a14:foregroundMark x1="68488" y1="77446" x2="52209" y2="73389"/>
                          <a14:foregroundMark x1="52209" y1="73389" x2="44884" y2="86635"/>
                          <a14:foregroundMark x1="44884" y1="86635" x2="66860" y2="91408"/>
                          <a14:foregroundMark x1="44767" y1="85800" x2="62907" y2="89976"/>
                          <a14:foregroundMark x1="62907" y1="89976" x2="48372" y2="85203"/>
                          <a14:foregroundMark x1="48372" y1="85203" x2="63488" y2="88663"/>
                          <a14:foregroundMark x1="63488" y1="88663" x2="53372" y2="76611"/>
                          <a14:foregroundMark x1="53372" y1="76611" x2="48721" y2="60740"/>
                          <a14:foregroundMark x1="48721" y1="60740" x2="50349" y2="44630"/>
                          <a14:foregroundMark x1="50349" y1="44630" x2="56860" y2="63246"/>
                          <a14:foregroundMark x1="56860" y1="63246" x2="56977" y2="45823"/>
                          <a14:foregroundMark x1="56977" y1="45823" x2="56279" y2="43437"/>
                          <a14:foregroundMark x1="49884" y1="14200" x2="82209" y2="40811"/>
                          <a14:foregroundMark x1="82209" y1="40334" x2="93256" y2="46897"/>
                          <a14:foregroundMark x1="48953" y1="6802" x2="48953" y2="6802"/>
                          <a14:foregroundMark x1="4767" y1="48687" x2="4767" y2="48687"/>
                          <a14:foregroundMark x1="3140" y1="48210" x2="3140" y2="48210"/>
                          <a14:foregroundMark x1="5233" y1="49165" x2="8605" y2="52625"/>
                          <a14:foregroundMark x1="7326" y1="51671" x2="8605" y2="52148"/>
                          <a14:foregroundMark x1="39186" y1="19451" x2="53256" y2="16110"/>
                          <a14:foregroundMark x1="53256" y1="16110" x2="56279" y2="18616"/>
                        </a14:backgroundRemoval>
                      </a14:imgEffect>
                    </a14:imgLayer>
                  </a14:imgProps>
                </a:ext>
              </a:extLst>
            </a:blip>
            <a:stretch>
              <a:fillRect/>
            </a:stretch>
          </p:blipFill>
          <p:spPr>
            <a:xfrm>
              <a:off x="-32919" y="1532235"/>
              <a:ext cx="2425855" cy="2363798"/>
            </a:xfrm>
            <a:prstGeom prst="rect">
              <a:avLst/>
            </a:prstGeom>
          </p:spPr>
        </p:pic>
        <p:cxnSp>
          <p:nvCxnSpPr>
            <p:cNvPr id="8" name="Straight Connector 7">
              <a:extLst>
                <a:ext uri="{FF2B5EF4-FFF2-40B4-BE49-F238E27FC236}">
                  <a16:creationId xmlns:a16="http://schemas.microsoft.com/office/drawing/2014/main" id="{EA9D1AD5-2D81-6047-8706-30093B25C9ED}"/>
                </a:ext>
              </a:extLst>
            </p:cNvPr>
            <p:cNvCxnSpPr>
              <a:cxnSpLocks/>
            </p:cNvCxnSpPr>
            <p:nvPr/>
          </p:nvCxnSpPr>
          <p:spPr>
            <a:xfrm>
              <a:off x="2208150" y="2895982"/>
              <a:ext cx="603544"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141EA8-2579-4441-839E-C77D19EF655E}"/>
                </a:ext>
              </a:extLst>
            </p:cNvPr>
            <p:cNvCxnSpPr>
              <a:cxnSpLocks/>
            </p:cNvCxnSpPr>
            <p:nvPr/>
          </p:nvCxnSpPr>
          <p:spPr>
            <a:xfrm flipH="1">
              <a:off x="9315450" y="2811267"/>
              <a:ext cx="556804" cy="0"/>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grpSp>
      <p:sp>
        <p:nvSpPr>
          <p:cNvPr id="22" name="Title 1">
            <a:extLst>
              <a:ext uri="{FF2B5EF4-FFF2-40B4-BE49-F238E27FC236}">
                <a16:creationId xmlns:a16="http://schemas.microsoft.com/office/drawing/2014/main" id="{A8E5AE0F-E49C-2046-8AF3-4CB4537EB62E}"/>
              </a:ext>
            </a:extLst>
          </p:cNvPr>
          <p:cNvSpPr txBox="1">
            <a:spLocks/>
          </p:cNvSpPr>
          <p:nvPr/>
        </p:nvSpPr>
        <p:spPr>
          <a:xfrm>
            <a:off x="10383427" y="3205883"/>
            <a:ext cx="1238680" cy="1219067"/>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2400" dirty="0"/>
              <a:t>Office</a:t>
            </a:r>
            <a:endParaRPr lang="en-US" dirty="0"/>
          </a:p>
        </p:txBody>
      </p:sp>
      <p:sp>
        <p:nvSpPr>
          <p:cNvPr id="23" name="Title 1">
            <a:extLst>
              <a:ext uri="{FF2B5EF4-FFF2-40B4-BE49-F238E27FC236}">
                <a16:creationId xmlns:a16="http://schemas.microsoft.com/office/drawing/2014/main" id="{FDCDB3D5-2AFC-A843-80D7-8AA780BBA9E2}"/>
              </a:ext>
            </a:extLst>
          </p:cNvPr>
          <p:cNvSpPr txBox="1">
            <a:spLocks/>
          </p:cNvSpPr>
          <p:nvPr/>
        </p:nvSpPr>
        <p:spPr>
          <a:xfrm>
            <a:off x="560668" y="3242292"/>
            <a:ext cx="1238680" cy="1219067"/>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sz="2400" dirty="0"/>
              <a:t>HOME</a:t>
            </a:r>
            <a:endParaRPr lang="en-US" dirty="0"/>
          </a:p>
        </p:txBody>
      </p:sp>
    </p:spTree>
    <p:extLst>
      <p:ext uri="{BB962C8B-B14F-4D97-AF65-F5344CB8AC3E}">
        <p14:creationId xmlns:p14="http://schemas.microsoft.com/office/powerpoint/2010/main" val="85410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817BFA-9939-42FC-97E6-1DDD23A38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4C4F977-CDDE-402E-B4F0-84B5572E77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4A042A75-4C58-B341-BC25-83E8C1778EF7}"/>
              </a:ext>
            </a:extLst>
          </p:cNvPr>
          <p:cNvSpPr>
            <a:spLocks noGrp="1"/>
          </p:cNvSpPr>
          <p:nvPr>
            <p:ph type="title"/>
          </p:nvPr>
        </p:nvSpPr>
        <p:spPr>
          <a:xfrm>
            <a:off x="685799" y="764373"/>
            <a:ext cx="3977639" cy="1600200"/>
          </a:xfrm>
        </p:spPr>
        <p:txBody>
          <a:bodyPr anchor="b">
            <a:normAutofit/>
          </a:bodyPr>
          <a:lstStyle/>
          <a:p>
            <a:pPr algn="l"/>
            <a:r>
              <a:rPr lang="en-US" sz="3200" dirty="0"/>
              <a:t>Product </a:t>
            </a:r>
            <a:br>
              <a:rPr lang="en-US" sz="3200" dirty="0"/>
            </a:br>
            <a:r>
              <a:rPr lang="en-US" sz="3200" dirty="0"/>
              <a:t>Key Features</a:t>
            </a:r>
          </a:p>
        </p:txBody>
      </p:sp>
      <p:sp>
        <p:nvSpPr>
          <p:cNvPr id="9" name="Content Placeholder 8">
            <a:extLst>
              <a:ext uri="{FF2B5EF4-FFF2-40B4-BE49-F238E27FC236}">
                <a16:creationId xmlns:a16="http://schemas.microsoft.com/office/drawing/2014/main" id="{BCD3EAC7-0DE4-4E78-BEC3-E159DDC425B8}"/>
              </a:ext>
            </a:extLst>
          </p:cNvPr>
          <p:cNvSpPr>
            <a:spLocks noGrp="1"/>
          </p:cNvSpPr>
          <p:nvPr>
            <p:ph idx="1"/>
          </p:nvPr>
        </p:nvSpPr>
        <p:spPr>
          <a:xfrm>
            <a:off x="361950" y="2514600"/>
            <a:ext cx="4556925" cy="4171949"/>
          </a:xfrm>
        </p:spPr>
        <p:txBody>
          <a:bodyPr>
            <a:normAutofit fontScale="92500" lnSpcReduction="10000"/>
          </a:bodyPr>
          <a:lstStyle/>
          <a:p>
            <a:r>
              <a:rPr lang="en-US" sz="1600" dirty="0"/>
              <a:t>Cloud connected devices include:</a:t>
            </a:r>
          </a:p>
          <a:p>
            <a:pPr lvl="1"/>
            <a:r>
              <a:rPr lang="en-US" sz="1400" dirty="0"/>
              <a:t>PC</a:t>
            </a:r>
          </a:p>
          <a:p>
            <a:pPr lvl="1"/>
            <a:r>
              <a:rPr lang="en-US" sz="1400" dirty="0"/>
              <a:t>Kanban Board (E-ink always-on display)</a:t>
            </a:r>
          </a:p>
          <a:p>
            <a:pPr lvl="1"/>
            <a:r>
              <a:rPr lang="en-US" sz="1400" dirty="0"/>
              <a:t>Ideation Board (with stylus)</a:t>
            </a:r>
          </a:p>
          <a:p>
            <a:pPr marL="457200" lvl="1" indent="0">
              <a:buNone/>
            </a:pPr>
            <a:endParaRPr lang="en-US" sz="1400" dirty="0"/>
          </a:p>
          <a:p>
            <a:r>
              <a:rPr lang="en-US" sz="1600" dirty="0"/>
              <a:t>Enhanced communication devices (built in HD camera for meetings)</a:t>
            </a:r>
          </a:p>
          <a:p>
            <a:pPr marL="0" indent="0">
              <a:buNone/>
            </a:pPr>
            <a:endParaRPr lang="en-US" sz="1600" dirty="0"/>
          </a:p>
          <a:p>
            <a:r>
              <a:rPr lang="en-US" sz="1600" dirty="0"/>
              <a:t>User detection leveraging on computer vision for greater security</a:t>
            </a:r>
          </a:p>
          <a:p>
            <a:pPr marL="0" indent="0">
              <a:buNone/>
            </a:pPr>
            <a:endParaRPr lang="en-US" sz="1600" dirty="0"/>
          </a:p>
          <a:p>
            <a:r>
              <a:rPr lang="en-US" sz="1600" dirty="0"/>
              <a:t>Desk height and monitor position memory (cloud sync across home and office workstations)</a:t>
            </a:r>
          </a:p>
          <a:p>
            <a:pPr marL="0" indent="0">
              <a:buNone/>
            </a:pPr>
            <a:endParaRPr lang="en-US" sz="1600" dirty="0"/>
          </a:p>
          <a:p>
            <a:r>
              <a:rPr lang="en-US" sz="1600" dirty="0"/>
              <a:t>Multiple monitors</a:t>
            </a:r>
          </a:p>
        </p:txBody>
      </p:sp>
      <p:pic>
        <p:nvPicPr>
          <p:cNvPr id="5" name="Content Placeholder 4" descr="A drawing of a person&#10;&#10;Description automatically generated">
            <a:extLst>
              <a:ext uri="{FF2B5EF4-FFF2-40B4-BE49-F238E27FC236}">
                <a16:creationId xmlns:a16="http://schemas.microsoft.com/office/drawing/2014/main" id="{C452758F-BE3B-B348-8362-788586202C82}"/>
              </a:ext>
            </a:extLst>
          </p:cNvPr>
          <p:cNvPicPr>
            <a:picLocks noChangeAspect="1"/>
          </p:cNvPicPr>
          <p:nvPr/>
        </p:nvPicPr>
        <p:blipFill rotWithShape="1">
          <a:blip r:embed="rId4"/>
          <a:srcRect l="11029" t="7490" r="16433" b="44427"/>
          <a:stretch/>
        </p:blipFill>
        <p:spPr>
          <a:xfrm>
            <a:off x="5118900" y="418519"/>
            <a:ext cx="6873075" cy="6439481"/>
          </a:xfrm>
          <a:prstGeom prst="rect">
            <a:avLst/>
          </a:prstGeom>
        </p:spPr>
      </p:pic>
      <p:sp>
        <p:nvSpPr>
          <p:cNvPr id="6" name="TextBox 5">
            <a:extLst>
              <a:ext uri="{FF2B5EF4-FFF2-40B4-BE49-F238E27FC236}">
                <a16:creationId xmlns:a16="http://schemas.microsoft.com/office/drawing/2014/main" id="{57148E6D-FFD3-1A49-B11E-68E533239FB5}"/>
              </a:ext>
            </a:extLst>
          </p:cNvPr>
          <p:cNvSpPr txBox="1"/>
          <p:nvPr/>
        </p:nvSpPr>
        <p:spPr>
          <a:xfrm>
            <a:off x="9258300" y="5905500"/>
            <a:ext cx="1869423" cy="646331"/>
          </a:xfrm>
          <a:prstGeom prst="rect">
            <a:avLst/>
          </a:prstGeom>
          <a:solidFill>
            <a:srgbClr val="FFFF00"/>
          </a:solidFill>
          <a:effectLst>
            <a:outerShdw dist="50800" sx="1000" sy="1000" algn="ctr" rotWithShape="0">
              <a:srgbClr val="000000"/>
            </a:outerShdw>
            <a:softEdge rad="0"/>
          </a:effectLst>
          <a:scene3d>
            <a:camera prst="orthographicFront"/>
            <a:lightRig rig="threePt" dir="t"/>
          </a:scene3d>
          <a:sp3d>
            <a:bevelT w="120650" h="120650"/>
            <a:bevelB w="44450" h="44450"/>
          </a:sp3d>
        </p:spPr>
        <p:txBody>
          <a:bodyPr wrap="none" rtlCol="0">
            <a:spAutoFit/>
          </a:bodyPr>
          <a:lstStyle/>
          <a:p>
            <a:r>
              <a:rPr lang="en-US" dirty="0"/>
              <a:t>1 for Office use</a:t>
            </a:r>
          </a:p>
          <a:p>
            <a:r>
              <a:rPr lang="en-US" dirty="0"/>
              <a:t>1 for Home use</a:t>
            </a:r>
          </a:p>
        </p:txBody>
      </p:sp>
    </p:spTree>
    <p:extLst>
      <p:ext uri="{BB962C8B-B14F-4D97-AF65-F5344CB8AC3E}">
        <p14:creationId xmlns:p14="http://schemas.microsoft.com/office/powerpoint/2010/main" val="217299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675-588F-0147-AC5B-39C4F848C51A}"/>
              </a:ext>
            </a:extLst>
          </p:cNvPr>
          <p:cNvSpPr>
            <a:spLocks noGrp="1"/>
          </p:cNvSpPr>
          <p:nvPr>
            <p:ph type="title"/>
          </p:nvPr>
        </p:nvSpPr>
        <p:spPr>
          <a:xfrm>
            <a:off x="3152775" y="164298"/>
            <a:ext cx="8610600" cy="1293028"/>
          </a:xfrm>
        </p:spPr>
        <p:txBody>
          <a:bodyPr/>
          <a:lstStyle/>
          <a:p>
            <a:r>
              <a:rPr lang="en-US" dirty="0"/>
              <a:t>Future Developments</a:t>
            </a:r>
          </a:p>
        </p:txBody>
      </p:sp>
      <p:sp>
        <p:nvSpPr>
          <p:cNvPr id="3" name="Content Placeholder 2">
            <a:extLst>
              <a:ext uri="{FF2B5EF4-FFF2-40B4-BE49-F238E27FC236}">
                <a16:creationId xmlns:a16="http://schemas.microsoft.com/office/drawing/2014/main" id="{5E5F3419-91FC-8145-B747-3DF89F8D7111}"/>
              </a:ext>
            </a:extLst>
          </p:cNvPr>
          <p:cNvSpPr>
            <a:spLocks noGrp="1"/>
          </p:cNvSpPr>
          <p:nvPr>
            <p:ph idx="1"/>
          </p:nvPr>
        </p:nvSpPr>
        <p:spPr/>
        <p:txBody>
          <a:bodyPr/>
          <a:lstStyle/>
          <a:p>
            <a:r>
              <a:rPr lang="en-US" dirty="0"/>
              <a:t>Improving meetings and discussions</a:t>
            </a:r>
          </a:p>
          <a:p>
            <a:pPr lvl="1"/>
            <a:r>
              <a:rPr lang="en-US" dirty="0"/>
              <a:t>Sound barrier</a:t>
            </a:r>
          </a:p>
          <a:p>
            <a:pPr lvl="1"/>
            <a:r>
              <a:rPr lang="en-US" dirty="0"/>
              <a:t>Use of VR headset</a:t>
            </a:r>
          </a:p>
          <a:p>
            <a:pPr marL="457200" lvl="1" indent="0">
              <a:buNone/>
            </a:pPr>
            <a:endParaRPr lang="en-US" dirty="0"/>
          </a:p>
          <a:p>
            <a:r>
              <a:rPr lang="en-US" dirty="0"/>
              <a:t>Employ the use of 5G communication networks for VR and XR</a:t>
            </a:r>
          </a:p>
          <a:p>
            <a:pPr lvl="1"/>
            <a:r>
              <a:rPr lang="en-US" dirty="0"/>
              <a:t>Utilizing VR capture methods such as 360 video and photo capture leveraging on the Cloud Workstation space/environment </a:t>
            </a:r>
          </a:p>
          <a:p>
            <a:pPr marL="457200" lvl="1" indent="0">
              <a:buNone/>
            </a:pPr>
            <a:endParaRPr lang="en-US" dirty="0"/>
          </a:p>
          <a:p>
            <a:r>
              <a:rPr lang="en-US" dirty="0"/>
              <a:t>A more modular approach for home-use cloud workstations </a:t>
            </a:r>
          </a:p>
          <a:p>
            <a:pPr lvl="1"/>
            <a:r>
              <a:rPr lang="en-US" dirty="0"/>
              <a:t>Especially for Kanban board which may not be able to fit in to all houses</a:t>
            </a:r>
          </a:p>
          <a:p>
            <a:endParaRPr lang="en-US" dirty="0"/>
          </a:p>
        </p:txBody>
      </p:sp>
    </p:spTree>
    <p:extLst>
      <p:ext uri="{BB962C8B-B14F-4D97-AF65-F5344CB8AC3E}">
        <p14:creationId xmlns:p14="http://schemas.microsoft.com/office/powerpoint/2010/main" val="983254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528</Words>
  <Application>Microsoft Macintosh PowerPoint</Application>
  <PresentationFormat>Widescreen</PresentationFormat>
  <Paragraphs>56</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Century Gothic</vt:lpstr>
      <vt:lpstr>Vapor Trail</vt:lpstr>
      <vt:lpstr>Cloud Workstation</vt:lpstr>
      <vt:lpstr>Precedent Study / Problem Statement</vt:lpstr>
      <vt:lpstr>Solution</vt:lpstr>
      <vt:lpstr>Product  Key Features</vt:lpstr>
      <vt:lpstr>Future Developments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Workstation</dc:title>
  <dc:creator>Student - Iman Heizer Pua</dc:creator>
  <cp:lastModifiedBy>Student - Iman Heizer Pua</cp:lastModifiedBy>
  <cp:revision>19</cp:revision>
  <dcterms:created xsi:type="dcterms:W3CDTF">2020-02-16T08:02:14Z</dcterms:created>
  <dcterms:modified xsi:type="dcterms:W3CDTF">2020-02-16T13:52:23Z</dcterms:modified>
</cp:coreProperties>
</file>